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Poppins"/>
      <p:regular r:id="rId9"/>
      <p:bold r:id="rId10"/>
      <p:italic r:id="rId11"/>
      <p:boldItalic r:id="rId12"/>
    </p:embeddedFont>
    <p:embeddedFont>
      <p:font typeface="Poppins Light"/>
      <p:regular r:id="rId13"/>
      <p:bold r:id="rId14"/>
      <p:italic r:id="rId15"/>
      <p:boldItalic r:id="rId16"/>
    </p:embeddedFont>
    <p:embeddedFont>
      <p:font typeface="Poppins SemiBold"/>
      <p:regular r:id="rId17"/>
      <p:bold r:id="rId18"/>
      <p:italic r:id="rId19"/>
      <p:boldItalic r:id="rId20"/>
    </p:embeddedFont>
    <p:embeddedFont>
      <p:font typeface="Spectral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A3534C-0FC7-41B9-BD02-71F36412183D}">
  <a:tblStyle styleId="{8AA3534C-0FC7-41B9-BD02-71F36412183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Italic.fntdata"/><Relationship Id="rId11" Type="http://schemas.openxmlformats.org/officeDocument/2006/relationships/font" Target="fonts/Poppins-italic.fntdata"/><Relationship Id="rId22" Type="http://schemas.openxmlformats.org/officeDocument/2006/relationships/font" Target="fonts/SpectralLight-bold.fntdata"/><Relationship Id="rId10" Type="http://schemas.openxmlformats.org/officeDocument/2006/relationships/font" Target="fonts/Poppins-bold.fntdata"/><Relationship Id="rId21" Type="http://schemas.openxmlformats.org/officeDocument/2006/relationships/font" Target="fonts/SpectralLight-regular.fntdata"/><Relationship Id="rId13" Type="http://schemas.openxmlformats.org/officeDocument/2006/relationships/font" Target="fonts/PoppinsLight-regular.fntdata"/><Relationship Id="rId24" Type="http://schemas.openxmlformats.org/officeDocument/2006/relationships/font" Target="fonts/SpectralLight-boldItalic.fntdata"/><Relationship Id="rId12" Type="http://schemas.openxmlformats.org/officeDocument/2006/relationships/font" Target="fonts/Poppins-boldItalic.fntdata"/><Relationship Id="rId23" Type="http://schemas.openxmlformats.org/officeDocument/2006/relationships/font" Target="fonts/Spectral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oppins-regular.fntdata"/><Relationship Id="rId15" Type="http://schemas.openxmlformats.org/officeDocument/2006/relationships/font" Target="fonts/PoppinsLight-italic.fntdata"/><Relationship Id="rId14" Type="http://schemas.openxmlformats.org/officeDocument/2006/relationships/font" Target="fonts/PoppinsLight-bold.fntdata"/><Relationship Id="rId17" Type="http://schemas.openxmlformats.org/officeDocument/2006/relationships/font" Target="fonts/PoppinsSemiBold-regular.fntdata"/><Relationship Id="rId16" Type="http://schemas.openxmlformats.org/officeDocument/2006/relationships/font" Target="fonts/PoppinsLight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oppinsSemiBold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oppinsSemi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a2ecd74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7a2ecd74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906c999fb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906c999f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>
            <p:ph idx="6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>
            <p:ph idx="7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5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7">
  <p:cSld name="TITLE_AND_BODY_1_9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6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3">
  <p:cSld name="SECTION_HEADER_1_1_6">
    <p:bg>
      <p:bgPr>
        <a:solidFill>
          <a:srgbClr val="F9F8F5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9" name="Google Shape;129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17"/>
          <p:cNvSpPr txBox="1"/>
          <p:nvPr/>
        </p:nvSpPr>
        <p:spPr>
          <a:xfrm>
            <a:off x="6450850" y="812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Persona Certified | Masters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1">
  <p:cSld name="SECTION_HEADER_1_1_7">
    <p:bg>
      <p:bgPr>
        <a:solidFill>
          <a:srgbClr val="F9F8F5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7" name="Google Shape;137;p1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1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Marketing Excellence 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 1">
  <p:cSld name="SECTION_HEADER_2">
    <p:bg>
      <p:bgPr>
        <a:solidFill>
          <a:srgbClr val="F9F8F5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4" name="Google Shape;144;p1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9"/>
          <p:cNvSpPr txBox="1"/>
          <p:nvPr/>
        </p:nvSpPr>
        <p:spPr>
          <a:xfrm>
            <a:off x="6431650" y="812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Persona Certified: Masters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2">
  <p:cSld name="SECTION_HEADER_1_1_8">
    <p:bg>
      <p:bgPr>
        <a:solidFill>
          <a:srgbClr val="F9F8F5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" name="Google Shape;152;p2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Product-led onboarding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4">
  <p:cSld name="SECTION_HEADER_1_1_9">
    <p:bg>
      <p:bgPr>
        <a:solidFill>
          <a:srgbClr val="F9F8F5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57" name="Google Shape;157;p21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8" name="Google Shape;158;p21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0" name="Google Shape;160;p2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Product-led onboarding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" name="Google Shape;36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5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5" name="Google Shape;55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Messaging cheat sheet</a:t>
            </a:r>
            <a:endParaRPr/>
          </a:p>
        </p:txBody>
      </p:sp>
      <p:sp>
        <p:nvSpPr>
          <p:cNvPr id="167" name="Google Shape;167;p2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shortcut to messaging that lands</a:t>
            </a:r>
            <a:endParaRPr/>
          </a:p>
        </p:txBody>
      </p:sp>
      <p:sp>
        <p:nvSpPr>
          <p:cNvPr id="168" name="Google Shape;168;p22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69" name="Google Shape;169;p22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Messaging cheat sheet</a:t>
            </a:r>
            <a:endParaRPr/>
          </a:p>
        </p:txBody>
      </p:sp>
      <p:graphicFrame>
        <p:nvGraphicFramePr>
          <p:cNvPr id="175" name="Google Shape;175;p23"/>
          <p:cNvGraphicFramePr/>
          <p:nvPr/>
        </p:nvGraphicFramePr>
        <p:xfrm>
          <a:off x="413642" y="13623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{8AA3534C-0FC7-41B9-BD02-71F36412183D}</a:tableStyleId>
              </a:tblPr>
              <a:tblGrid>
                <a:gridCol w="3825200"/>
              </a:tblGrid>
              <a:tr h="1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 strategic questions</a:t>
                      </a:r>
                      <a:endParaRPr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673700"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 exactly is your audience? (roles, challenges, drivers)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current belief do you need to change?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problem are you actually solving?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Why is your solution uniquely qualified?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Where does your solution fit in their world?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When do they need your solution most?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What’s stopping them from buying?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does messaging evolve over the customer journey?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6" name="Google Shape;176;p23"/>
          <p:cNvGraphicFramePr/>
          <p:nvPr/>
        </p:nvGraphicFramePr>
        <p:xfrm>
          <a:off x="413642" y="29275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{8AA3534C-0FC7-41B9-BD02-71F36412183D}</a:tableStyleId>
              </a:tblPr>
              <a:tblGrid>
                <a:gridCol w="2135975"/>
                <a:gridCol w="1689225"/>
              </a:tblGrid>
              <a:tr h="21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 essential messaging blocks</a:t>
                      </a:r>
                      <a:endParaRPr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-457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Writing r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ules (SHARP)</a:t>
                      </a:r>
                      <a:endParaRPr b="0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177350"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One-liner (Tweet-length value prop)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Target persona definition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Pain points (ranked by priority)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category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Unique value proposition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Proof points/evidence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Competitive differentiators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Key benefits (emotional &amp; rational)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Feature-to-value mapping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Common objections &amp; answers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Voice &amp; tone guidelines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Core narratives/customer stories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457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Simple:</a:t>
                      </a:r>
                      <a:r>
                        <a:rPr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endParaRPr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457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One idea per sentence</a:t>
                      </a:r>
                      <a:endParaRPr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457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Human: </a:t>
                      </a:r>
                      <a:endParaRPr b="1"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457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Write like you talk</a:t>
                      </a:r>
                      <a:endParaRPr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457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Active: </a:t>
                      </a:r>
                      <a:endParaRPr b="1"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457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Use active voice</a:t>
                      </a:r>
                      <a:endParaRPr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457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Real: </a:t>
                      </a:r>
                      <a:endParaRPr b="1"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457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Avoid jargon</a:t>
                      </a:r>
                      <a:endParaRPr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457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Proof: </a:t>
                      </a:r>
                      <a:endParaRPr b="1"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457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Back claims with evidence</a:t>
                      </a:r>
                      <a:endParaRPr sz="800"/>
                    </a:p>
                  </a:txBody>
                  <a:tcPr marT="91425" marB="91425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" name="Google Shape;177;p23"/>
          <p:cNvGraphicFramePr/>
          <p:nvPr/>
        </p:nvGraphicFramePr>
        <p:xfrm>
          <a:off x="4286690" y="13623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{8AA3534C-0FC7-41B9-BD02-71F36412183D}</a:tableStyleId>
              </a:tblPr>
              <a:tblGrid>
                <a:gridCol w="2130500"/>
              </a:tblGrid>
              <a:tr h="35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Testing checklist</a:t>
                      </a:r>
                      <a:endParaRPr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162125"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verbatim validation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team feedback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A/B testing key phrases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Competitor differentiation check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Field testing with prospects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Message consistency audit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Channel effectiveness tracking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" name="Google Shape;178;p23"/>
          <p:cNvGraphicFramePr/>
          <p:nvPr/>
        </p:nvGraphicFramePr>
        <p:xfrm>
          <a:off x="4286690" y="29275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{8AA3534C-0FC7-41B9-BD02-71F36412183D}</a:tableStyleId>
              </a:tblPr>
              <a:tblGrid>
                <a:gridCol w="802500"/>
                <a:gridCol w="1328000"/>
              </a:tblGrid>
              <a:tr h="3543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 </a:t>
                      </a: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</a:t>
                      </a: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ey </a:t>
                      </a: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</a:t>
                      </a: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etrics</a:t>
                      </a:r>
                      <a:endParaRPr b="1"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 hMerge="1"/>
              </a:tr>
              <a:tr h="39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Adoption:</a:t>
                      </a:r>
                      <a:endParaRPr b="1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of team using framework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Impact:</a:t>
                      </a:r>
                      <a:endParaRPr b="1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Win rate with new messaging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Resonance:</a:t>
                      </a:r>
                      <a:endParaRPr b="1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feedback score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54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Conversion rate:</a:t>
                      </a:r>
                      <a:endParaRPr b="1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demo requests, downloads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" name="Google Shape;179;p23"/>
          <p:cNvGraphicFramePr/>
          <p:nvPr/>
        </p:nvGraphicFramePr>
        <p:xfrm>
          <a:off x="6465040" y="13623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{8AA3534C-0FC7-41B9-BD02-71F36412183D}</a:tableStyleId>
              </a:tblPr>
              <a:tblGrid>
                <a:gridCol w="2130500"/>
              </a:tblGrid>
              <a:tr h="35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Essential tools</a:t>
                      </a:r>
                      <a:endParaRPr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162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180" name="Google Shape;180;p23" title="Screenshot 2025-05-16 at 15.06.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814" y="1829955"/>
            <a:ext cx="1785949" cy="8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