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embeddedFontLst>
    <p:embeddedFont>
      <p:font typeface="Poppins"/>
      <p:regular r:id="rId21"/>
      <p:bold r:id="rId22"/>
      <p:italic r:id="rId23"/>
      <p:boldItalic r:id="rId24"/>
    </p:embeddedFont>
    <p:embeddedFont>
      <p:font typeface="Poppins Light"/>
      <p:regular r:id="rId25"/>
      <p:bold r:id="rId26"/>
      <p:italic r:id="rId27"/>
      <p:boldItalic r:id="rId28"/>
    </p:embeddedFont>
    <p:embeddedFont>
      <p:font typeface="Poppins SemiBold"/>
      <p:regular r:id="rId29"/>
      <p:bold r:id="rId30"/>
      <p:italic r:id="rId31"/>
      <p:boldItalic r:id="rId32"/>
    </p:embeddedFont>
    <p:embeddedFont>
      <p:font typeface="Spectral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2E9ED0-1676-4A0C-B66B-90B854DA2C68}">
  <a:tblStyle styleId="{062E9ED0-1676-4A0C-B66B-90B854DA2C6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DF8D948-624D-4247-A82A-683930263FE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9E8"/>
          </a:solidFill>
        </a:fill>
      </a:tcStyle>
    </a:wholeTbl>
    <a:band1H>
      <a:tcTxStyle/>
      <a:tcStyle>
        <a:fill>
          <a:solidFill>
            <a:srgbClr val="FFD0CE"/>
          </a:solidFill>
        </a:fill>
      </a:tcStyle>
    </a:band1H>
    <a:band2H>
      <a:tcTxStyle/>
    </a:band2H>
    <a:band1V>
      <a:tcTxStyle/>
      <a:tcStyle>
        <a:fill>
          <a:solidFill>
            <a:srgbClr val="FFD0CE"/>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SemiBol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SemiBold-italic.fntdata"/><Relationship Id="rId30" Type="http://schemas.openxmlformats.org/officeDocument/2006/relationships/font" Target="fonts/PoppinsSemiBold-bold.fntdata"/><Relationship Id="rId11" Type="http://schemas.openxmlformats.org/officeDocument/2006/relationships/slide" Target="slides/slide5.xml"/><Relationship Id="rId33" Type="http://schemas.openxmlformats.org/officeDocument/2006/relationships/font" Target="fonts/SpectralLight-regular.fntdata"/><Relationship Id="rId10" Type="http://schemas.openxmlformats.org/officeDocument/2006/relationships/slide" Target="slides/slide4.xml"/><Relationship Id="rId32" Type="http://schemas.openxmlformats.org/officeDocument/2006/relationships/font" Target="fonts/PoppinsSemiBold-boldItalic.fntdata"/><Relationship Id="rId13" Type="http://schemas.openxmlformats.org/officeDocument/2006/relationships/slide" Target="slides/slide7.xml"/><Relationship Id="rId35" Type="http://schemas.openxmlformats.org/officeDocument/2006/relationships/font" Target="fonts/SpectralLight-italic.fntdata"/><Relationship Id="rId12" Type="http://schemas.openxmlformats.org/officeDocument/2006/relationships/slide" Target="slides/slide6.xml"/><Relationship Id="rId34" Type="http://schemas.openxmlformats.org/officeDocument/2006/relationships/font" Target="fonts/SpectralLight-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Spectral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1pPr>
            <a:lvl2pPr indent="-228600" lvl="1" marL="91440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2pPr>
            <a:lvl3pPr indent="-228600" lvl="2" marL="137160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3pPr>
            <a:lvl4pPr indent="-228600" lvl="3" marL="182880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4pPr>
            <a:lvl5pPr indent="-228600" lvl="4" marL="228600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Poppins"/>
                <a:ea typeface="Poppins"/>
                <a:cs typeface="Poppins"/>
                <a:sym typeface="Poppins"/>
              </a:rPr>
              <a:t>‹#›</a:t>
            </a:fld>
            <a:endParaRPr b="0" i="0" sz="1200" u="none" cap="none" strike="noStrike">
              <a:solidFill>
                <a:schemeClr val="dk1"/>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f536240bb7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f536240bb7_0_1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2f536240bb7_0_1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oppins"/>
              <a:buNone/>
            </a:pPr>
            <a:fld id="{00000000-1234-1234-1234-123412341234}" type="slidenum">
              <a:rPr lang="en-US"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oppins"/>
              <a:buNone/>
            </a:pPr>
            <a:fld id="{00000000-1234-1234-1234-123412341234}" type="slidenum">
              <a:rPr lang="en-US"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oppins"/>
              <a:buNone/>
            </a:pPr>
            <a:fld id="{00000000-1234-1234-1234-123412341234}" type="slidenum">
              <a:rPr lang="en-US"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oppins"/>
              <a:buNone/>
            </a:pPr>
            <a:fld id="{00000000-1234-1234-1234-123412341234}" type="slidenum">
              <a:rPr lang="en-US"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oppins"/>
              <a:buNone/>
            </a:pPr>
            <a:fld id="{00000000-1234-1234-1234-123412341234}" type="slidenum">
              <a:rPr lang="en-US"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oppins"/>
              <a:buNone/>
            </a:pPr>
            <a:fld id="{00000000-1234-1234-1234-123412341234}" type="slidenum">
              <a:rPr lang="en-US"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oppins"/>
              <a:buNone/>
            </a:pPr>
            <a:fld id="{00000000-1234-1234-1234-123412341234}" type="slidenum">
              <a:rPr lang="en-US"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oppins"/>
              <a:buNone/>
            </a:pPr>
            <a:fld id="{00000000-1234-1234-1234-123412341234}" type="slidenum">
              <a:rPr lang="en-US"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oppins"/>
              <a:buNone/>
            </a:pPr>
            <a:fld id="{00000000-1234-1234-1234-123412341234}" type="slidenum">
              <a:rPr lang="en-US"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oppins"/>
              <a:buNone/>
            </a:pPr>
            <a:fld id="{00000000-1234-1234-1234-123412341234}" type="slidenum">
              <a:rPr lang="en-US"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oppins"/>
              <a:buNone/>
            </a:pPr>
            <a:fld id="{00000000-1234-1234-1234-123412341234}" type="slidenum">
              <a:rPr lang="en-US"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oppins"/>
              <a:buNone/>
            </a:pPr>
            <a:fld id="{00000000-1234-1234-1234-123412341234}" type="slidenum">
              <a:rPr lang="en-US"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oppins"/>
              <a:buNone/>
            </a:pPr>
            <a:fld id="{00000000-1234-1234-1234-123412341234}" type="slidenum">
              <a:rPr lang="en-US"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type="title">
  <p:cSld name="TITLE">
    <p:bg>
      <p:bgPr>
        <a:solidFill>
          <a:srgbClr val="09100F"/>
        </a:solid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551533" y="2419533"/>
            <a:ext cx="11360700" cy="795300"/>
          </a:xfrm>
          <a:prstGeom prst="rect">
            <a:avLst/>
          </a:prstGeom>
        </p:spPr>
        <p:txBody>
          <a:bodyPr anchorCtr="0" anchor="b" bIns="0" lIns="0" spcFirstLastPara="1" rIns="0" wrap="square" tIns="0">
            <a:noAutofit/>
          </a:bodyPr>
          <a:lstStyle>
            <a:lvl1pPr lvl="0" rtl="0">
              <a:spcBef>
                <a:spcPts val="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1pPr>
            <a:lvl2pPr lvl="1"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2pPr>
            <a:lvl3pPr lvl="2"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3pPr>
            <a:lvl4pPr lvl="3"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4pPr>
            <a:lvl5pPr lvl="4"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5pPr>
            <a:lvl6pPr lvl="5"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6pPr>
            <a:lvl7pPr lvl="6"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7pPr>
            <a:lvl8pPr lvl="7"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8pPr>
            <a:lvl9pPr lvl="8" rtl="0">
              <a:spcBef>
                <a:spcPts val="1300"/>
              </a:spcBef>
              <a:spcAft>
                <a:spcPts val="130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9pPr>
          </a:lstStyle>
          <a:p/>
        </p:txBody>
      </p:sp>
      <p:sp>
        <p:nvSpPr>
          <p:cNvPr id="15" name="Google Shape;15;p2"/>
          <p:cNvSpPr txBox="1"/>
          <p:nvPr>
            <p:ph idx="1" type="subTitle"/>
          </p:nvPr>
        </p:nvSpPr>
        <p:spPr>
          <a:xfrm>
            <a:off x="551533" y="3710467"/>
            <a:ext cx="11360700" cy="524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1pPr>
            <a:lvl2pPr lvl="1"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2pPr>
            <a:lvl3pPr lvl="2"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3pPr>
            <a:lvl4pPr lvl="3"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4pPr>
            <a:lvl5pPr lvl="4"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5pPr>
            <a:lvl6pPr lvl="5"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6pPr>
            <a:lvl7pPr lvl="6"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7pPr>
            <a:lvl8pPr lvl="7"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8pPr>
            <a:lvl9pPr lvl="8"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9pPr>
          </a:lstStyle>
          <a:p/>
        </p:txBody>
      </p:sp>
      <p:sp>
        <p:nvSpPr>
          <p:cNvPr id="16" name="Google Shape;16;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rotWithShape="1">
          <a:blip r:embed="rId2">
            <a:alphaModFix/>
          </a:blip>
          <a:srcRect b="0" l="60288" r="5778" t="29473"/>
          <a:stretch/>
        </p:blipFill>
        <p:spPr>
          <a:xfrm>
            <a:off x="9173233" y="5809533"/>
            <a:ext cx="2603996" cy="64746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4">
  <p:cSld name="SECTION_HEADER_1_1_2">
    <p:bg>
      <p:bgPr>
        <a:solidFill>
          <a:srgbClr val="F9F8F5"/>
        </a:solidFill>
      </p:bgPr>
    </p:bg>
    <p:spTree>
      <p:nvGrpSpPr>
        <p:cNvPr id="76" name="Shape 76"/>
        <p:cNvGrpSpPr/>
        <p:nvPr/>
      </p:nvGrpSpPr>
      <p:grpSpPr>
        <a:xfrm>
          <a:off x="0" y="0"/>
          <a:ext cx="0" cy="0"/>
          <a:chOff x="0" y="0"/>
          <a:chExt cx="0" cy="0"/>
        </a:xfrm>
      </p:grpSpPr>
      <p:sp>
        <p:nvSpPr>
          <p:cNvPr id="77" name="Google Shape;77;p11"/>
          <p:cNvSpPr txBox="1"/>
          <p:nvPr>
            <p:ph type="title"/>
          </p:nvPr>
        </p:nvSpPr>
        <p:spPr>
          <a:xfrm>
            <a:off x="551533" y="1111433"/>
            <a:ext cx="65145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78" name="Google Shape;78;p11"/>
          <p:cNvSpPr txBox="1"/>
          <p:nvPr>
            <p:ph idx="1" type="body"/>
          </p:nvPr>
        </p:nvSpPr>
        <p:spPr>
          <a:xfrm>
            <a:off x="551533" y="2502200"/>
            <a:ext cx="5798400" cy="30435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rtl="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79" name="Google Shape;79;p11"/>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F9F8F5"/>
                </a:solidFill>
                <a:latin typeface="Spectral Light"/>
                <a:ea typeface="Spectral Light"/>
                <a:cs typeface="Spectral Light"/>
                <a:sym typeface="Spectral Light"/>
              </a:defRPr>
            </a:lvl1pPr>
            <a:lvl2pPr lvl="1" rtl="0">
              <a:buNone/>
              <a:defRPr i="1" sz="1600">
                <a:solidFill>
                  <a:srgbClr val="F9F8F5"/>
                </a:solidFill>
                <a:latin typeface="Spectral Light"/>
                <a:ea typeface="Spectral Light"/>
                <a:cs typeface="Spectral Light"/>
                <a:sym typeface="Spectral Light"/>
              </a:defRPr>
            </a:lvl2pPr>
            <a:lvl3pPr lvl="2" rtl="0">
              <a:buNone/>
              <a:defRPr i="1" sz="1600">
                <a:solidFill>
                  <a:srgbClr val="F9F8F5"/>
                </a:solidFill>
                <a:latin typeface="Spectral Light"/>
                <a:ea typeface="Spectral Light"/>
                <a:cs typeface="Spectral Light"/>
                <a:sym typeface="Spectral Light"/>
              </a:defRPr>
            </a:lvl3pPr>
            <a:lvl4pPr lvl="3" rtl="0">
              <a:buNone/>
              <a:defRPr i="1" sz="1600">
                <a:solidFill>
                  <a:srgbClr val="F9F8F5"/>
                </a:solidFill>
                <a:latin typeface="Spectral Light"/>
                <a:ea typeface="Spectral Light"/>
                <a:cs typeface="Spectral Light"/>
                <a:sym typeface="Spectral Light"/>
              </a:defRPr>
            </a:lvl4pPr>
            <a:lvl5pPr lvl="4" rtl="0">
              <a:buNone/>
              <a:defRPr i="1" sz="1600">
                <a:solidFill>
                  <a:srgbClr val="F9F8F5"/>
                </a:solidFill>
                <a:latin typeface="Spectral Light"/>
                <a:ea typeface="Spectral Light"/>
                <a:cs typeface="Spectral Light"/>
                <a:sym typeface="Spectral Light"/>
              </a:defRPr>
            </a:lvl5pPr>
            <a:lvl6pPr lvl="5" rtl="0">
              <a:buNone/>
              <a:defRPr i="1" sz="1600">
                <a:solidFill>
                  <a:srgbClr val="F9F8F5"/>
                </a:solidFill>
                <a:latin typeface="Spectral Light"/>
                <a:ea typeface="Spectral Light"/>
                <a:cs typeface="Spectral Light"/>
                <a:sym typeface="Spectral Light"/>
              </a:defRPr>
            </a:lvl6pPr>
            <a:lvl7pPr lvl="6" rtl="0">
              <a:buNone/>
              <a:defRPr i="1" sz="1600">
                <a:solidFill>
                  <a:srgbClr val="F9F8F5"/>
                </a:solidFill>
                <a:latin typeface="Spectral Light"/>
                <a:ea typeface="Spectral Light"/>
                <a:cs typeface="Spectral Light"/>
                <a:sym typeface="Spectral Light"/>
              </a:defRPr>
            </a:lvl7pPr>
            <a:lvl8pPr lvl="7" rtl="0">
              <a:buNone/>
              <a:defRPr i="1" sz="1600">
                <a:solidFill>
                  <a:srgbClr val="F9F8F5"/>
                </a:solidFill>
                <a:latin typeface="Spectral Light"/>
                <a:ea typeface="Spectral Light"/>
                <a:cs typeface="Spectral Light"/>
                <a:sym typeface="Spectral Light"/>
              </a:defRPr>
            </a:lvl8pPr>
            <a:lvl9pPr lvl="8" rtl="0">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80" name="Google Shape;80;p11"/>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81" name="Google Shape;81;p11"/>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600"/>
              <a:buFont typeface="Spectral Light"/>
              <a:buNone/>
              <a:defRPr i="1" sz="16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9pPr>
          </a:lstStyle>
          <a:p/>
        </p:txBody>
      </p:sp>
      <p:sp>
        <p:nvSpPr>
          <p:cNvPr id="82" name="Google Shape;82;p11"/>
          <p:cNvSpPr txBox="1"/>
          <p:nvPr>
            <p:ph idx="3"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11"/>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hor Slide">
  <p:cSld name="SECTION_HEADER_1_1_1">
    <p:bg>
      <p:bgPr>
        <a:solidFill>
          <a:srgbClr val="F9F8F5"/>
        </a:solidFill>
      </p:bgPr>
    </p:bg>
    <p:spTree>
      <p:nvGrpSpPr>
        <p:cNvPr id="84" name="Shape 84"/>
        <p:cNvGrpSpPr/>
        <p:nvPr/>
      </p:nvGrpSpPr>
      <p:grpSpPr>
        <a:xfrm>
          <a:off x="0" y="0"/>
          <a:ext cx="0" cy="0"/>
          <a:chOff x="0" y="0"/>
          <a:chExt cx="0" cy="0"/>
        </a:xfrm>
      </p:grpSpPr>
      <p:sp>
        <p:nvSpPr>
          <p:cNvPr id="85" name="Google Shape;85;p12"/>
          <p:cNvSpPr/>
          <p:nvPr/>
        </p:nvSpPr>
        <p:spPr>
          <a:xfrm>
            <a:off x="0" y="-29800"/>
            <a:ext cx="4256100" cy="6917700"/>
          </a:xfrm>
          <a:prstGeom prst="rect">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86" name="Google Shape;86;p12"/>
          <p:cNvSpPr txBox="1"/>
          <p:nvPr>
            <p:ph type="title"/>
          </p:nvPr>
        </p:nvSpPr>
        <p:spPr>
          <a:xfrm>
            <a:off x="5002333" y="1111433"/>
            <a:ext cx="67983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87" name="Google Shape;87;p12"/>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F9F8F5"/>
                </a:solidFill>
                <a:latin typeface="Spectral Light"/>
                <a:ea typeface="Spectral Light"/>
                <a:cs typeface="Spectral Light"/>
                <a:sym typeface="Spectral Light"/>
              </a:defRPr>
            </a:lvl1pPr>
            <a:lvl2pPr lvl="1" rtl="0">
              <a:buNone/>
              <a:defRPr i="1" sz="1600">
                <a:solidFill>
                  <a:srgbClr val="F9F8F5"/>
                </a:solidFill>
                <a:latin typeface="Spectral Light"/>
                <a:ea typeface="Spectral Light"/>
                <a:cs typeface="Spectral Light"/>
                <a:sym typeface="Spectral Light"/>
              </a:defRPr>
            </a:lvl2pPr>
            <a:lvl3pPr lvl="2" rtl="0">
              <a:buNone/>
              <a:defRPr i="1" sz="1600">
                <a:solidFill>
                  <a:srgbClr val="F9F8F5"/>
                </a:solidFill>
                <a:latin typeface="Spectral Light"/>
                <a:ea typeface="Spectral Light"/>
                <a:cs typeface="Spectral Light"/>
                <a:sym typeface="Spectral Light"/>
              </a:defRPr>
            </a:lvl3pPr>
            <a:lvl4pPr lvl="3" rtl="0">
              <a:buNone/>
              <a:defRPr i="1" sz="1600">
                <a:solidFill>
                  <a:srgbClr val="F9F8F5"/>
                </a:solidFill>
                <a:latin typeface="Spectral Light"/>
                <a:ea typeface="Spectral Light"/>
                <a:cs typeface="Spectral Light"/>
                <a:sym typeface="Spectral Light"/>
              </a:defRPr>
            </a:lvl4pPr>
            <a:lvl5pPr lvl="4" rtl="0">
              <a:buNone/>
              <a:defRPr i="1" sz="1600">
                <a:solidFill>
                  <a:srgbClr val="F9F8F5"/>
                </a:solidFill>
                <a:latin typeface="Spectral Light"/>
                <a:ea typeface="Spectral Light"/>
                <a:cs typeface="Spectral Light"/>
                <a:sym typeface="Spectral Light"/>
              </a:defRPr>
            </a:lvl5pPr>
            <a:lvl6pPr lvl="5" rtl="0">
              <a:buNone/>
              <a:defRPr i="1" sz="1600">
                <a:solidFill>
                  <a:srgbClr val="F9F8F5"/>
                </a:solidFill>
                <a:latin typeface="Spectral Light"/>
                <a:ea typeface="Spectral Light"/>
                <a:cs typeface="Spectral Light"/>
                <a:sym typeface="Spectral Light"/>
              </a:defRPr>
            </a:lvl6pPr>
            <a:lvl7pPr lvl="6" rtl="0">
              <a:buNone/>
              <a:defRPr i="1" sz="1600">
                <a:solidFill>
                  <a:srgbClr val="F9F8F5"/>
                </a:solidFill>
                <a:latin typeface="Spectral Light"/>
                <a:ea typeface="Spectral Light"/>
                <a:cs typeface="Spectral Light"/>
                <a:sym typeface="Spectral Light"/>
              </a:defRPr>
            </a:lvl7pPr>
            <a:lvl8pPr lvl="7" rtl="0">
              <a:buNone/>
              <a:defRPr i="1" sz="1600">
                <a:solidFill>
                  <a:srgbClr val="F9F8F5"/>
                </a:solidFill>
                <a:latin typeface="Spectral Light"/>
                <a:ea typeface="Spectral Light"/>
                <a:cs typeface="Spectral Light"/>
                <a:sym typeface="Spectral Light"/>
              </a:defRPr>
            </a:lvl8pPr>
            <a:lvl9pPr lvl="8" rtl="0">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12"/>
          <p:cNvSpPr txBox="1"/>
          <p:nvPr>
            <p:ph idx="1" type="body"/>
          </p:nvPr>
        </p:nvSpPr>
        <p:spPr>
          <a:xfrm>
            <a:off x="5002333" y="2502200"/>
            <a:ext cx="6066900" cy="33651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rtl="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89" name="Google Shape;89;p12"/>
          <p:cNvSpPr txBox="1"/>
          <p:nvPr>
            <p:ph idx="2" type="subTitle"/>
          </p:nvPr>
        </p:nvSpPr>
        <p:spPr>
          <a:xfrm>
            <a:off x="655600" y="4841717"/>
            <a:ext cx="2944800" cy="217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000"/>
              <a:buFont typeface="Spectral Light"/>
              <a:buNone/>
              <a:defRPr i="1" sz="20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9pPr>
          </a:lstStyle>
          <a:p/>
        </p:txBody>
      </p:sp>
      <p:sp>
        <p:nvSpPr>
          <p:cNvPr id="90" name="Google Shape;90;p12"/>
          <p:cNvSpPr txBox="1"/>
          <p:nvPr>
            <p:ph idx="3" type="subTitle"/>
          </p:nvPr>
        </p:nvSpPr>
        <p:spPr>
          <a:xfrm>
            <a:off x="655600" y="5220017"/>
            <a:ext cx="2944800" cy="217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9pPr>
          </a:lstStyle>
          <a:p/>
        </p:txBody>
      </p:sp>
      <p:sp>
        <p:nvSpPr>
          <p:cNvPr id="91" name="Google Shape;91;p12"/>
          <p:cNvSpPr txBox="1"/>
          <p:nvPr>
            <p:ph idx="4"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12"/>
          <p:cNvSpPr/>
          <p:nvPr>
            <p:ph idx="5" type="pic"/>
          </p:nvPr>
        </p:nvSpPr>
        <p:spPr>
          <a:xfrm>
            <a:off x="655600" y="1453317"/>
            <a:ext cx="2944800" cy="2944800"/>
          </a:xfrm>
          <a:prstGeom prst="ellipse">
            <a:avLst/>
          </a:prstGeom>
          <a:solidFill>
            <a:srgbClr val="FFFFFF"/>
          </a:solidFill>
          <a:ln>
            <a:noFill/>
          </a:ln>
        </p:spPr>
      </p:sp>
      <p:cxnSp>
        <p:nvCxnSpPr>
          <p:cNvPr id="93" name="Google Shape;93;p12"/>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94" name="Google Shape;94;p12"/>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5" type="tx">
  <p:cSld name="TITLE_AND_BODY">
    <p:spTree>
      <p:nvGrpSpPr>
        <p:cNvPr id="95" name="Shape 95"/>
        <p:cNvGrpSpPr/>
        <p:nvPr/>
      </p:nvGrpSpPr>
      <p:grpSpPr>
        <a:xfrm>
          <a:off x="0" y="0"/>
          <a:ext cx="0" cy="0"/>
          <a:chOff x="0" y="0"/>
          <a:chExt cx="0" cy="0"/>
        </a:xfrm>
      </p:grpSpPr>
      <p:sp>
        <p:nvSpPr>
          <p:cNvPr id="96" name="Google Shape;96;p13"/>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97" name="Google Shape;97;p13"/>
          <p:cNvSpPr txBox="1"/>
          <p:nvPr>
            <p:ph idx="1" type="subTitle"/>
          </p:nvPr>
        </p:nvSpPr>
        <p:spPr>
          <a:xfrm>
            <a:off x="551533" y="2222167"/>
            <a:ext cx="3269700" cy="2943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98" name="Google Shape;98;p13"/>
          <p:cNvSpPr/>
          <p:nvPr/>
        </p:nvSpPr>
        <p:spPr>
          <a:xfrm>
            <a:off x="551533" y="3053400"/>
            <a:ext cx="3269700" cy="2891100"/>
          </a:xfrm>
          <a:prstGeom prst="roundRect">
            <a:avLst>
              <a:gd fmla="val 3719" name="adj"/>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99" name="Google Shape;99;p13"/>
          <p:cNvSpPr txBox="1"/>
          <p:nvPr>
            <p:ph idx="2" type="body"/>
          </p:nvPr>
        </p:nvSpPr>
        <p:spPr>
          <a:xfrm>
            <a:off x="875800" y="3279400"/>
            <a:ext cx="2799300" cy="24219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F9F8F5"/>
              </a:buClr>
              <a:buSzPts val="1900"/>
              <a:buFont typeface="Poppins"/>
              <a:buChar char="●"/>
              <a:defRPr sz="1900">
                <a:solidFill>
                  <a:srgbClr val="F9F8F5"/>
                </a:solidFill>
                <a:latin typeface="Poppins"/>
                <a:ea typeface="Poppins"/>
                <a:cs typeface="Poppins"/>
                <a:sym typeface="Poppins"/>
              </a:defRPr>
            </a:lvl1pPr>
            <a:lvl2pPr indent="-349250" lvl="1" marL="914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2pPr>
            <a:lvl3pPr indent="-349250" lvl="2" marL="1371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3pPr>
            <a:lvl4pPr indent="-349250" lvl="3" marL="18288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4pPr>
            <a:lvl5pPr indent="-349250" lvl="4" marL="22860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5pPr>
            <a:lvl6pPr indent="-349250" lvl="5" marL="27432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6pPr>
            <a:lvl7pPr indent="-349250" lvl="6" marL="3200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7pPr>
            <a:lvl8pPr indent="-349250" lvl="7" marL="3657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8pPr>
            <a:lvl9pPr indent="-349250" lvl="8" marL="4114800" rtl="0">
              <a:spcBef>
                <a:spcPts val="1300"/>
              </a:spcBef>
              <a:spcAft>
                <a:spcPts val="1300"/>
              </a:spcAft>
              <a:buClr>
                <a:srgbClr val="F9F8F5"/>
              </a:buClr>
              <a:buSzPts val="1900"/>
              <a:buFont typeface="Poppins"/>
              <a:buChar char="■"/>
              <a:defRPr>
                <a:solidFill>
                  <a:srgbClr val="F9F8F5"/>
                </a:solidFill>
                <a:latin typeface="Poppins"/>
                <a:ea typeface="Poppins"/>
                <a:cs typeface="Poppins"/>
                <a:sym typeface="Poppins"/>
              </a:defRPr>
            </a:lvl9pPr>
          </a:lstStyle>
          <a:p/>
        </p:txBody>
      </p:sp>
      <p:sp>
        <p:nvSpPr>
          <p:cNvPr id="100" name="Google Shape;100;p13"/>
          <p:cNvSpPr txBox="1"/>
          <p:nvPr>
            <p:ph idx="3" type="subTitle"/>
          </p:nvPr>
        </p:nvSpPr>
        <p:spPr>
          <a:xfrm>
            <a:off x="4426217" y="2222167"/>
            <a:ext cx="3269700" cy="2943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101" name="Google Shape;101;p13"/>
          <p:cNvSpPr/>
          <p:nvPr/>
        </p:nvSpPr>
        <p:spPr>
          <a:xfrm>
            <a:off x="4426223" y="3053400"/>
            <a:ext cx="3269700" cy="2891100"/>
          </a:xfrm>
          <a:prstGeom prst="roundRect">
            <a:avLst>
              <a:gd fmla="val 3719" name="adj"/>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102" name="Google Shape;102;p13"/>
          <p:cNvSpPr txBox="1"/>
          <p:nvPr>
            <p:ph idx="4" type="body"/>
          </p:nvPr>
        </p:nvSpPr>
        <p:spPr>
          <a:xfrm>
            <a:off x="4750489" y="3279400"/>
            <a:ext cx="2799300" cy="24219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F9F8F5"/>
              </a:buClr>
              <a:buSzPts val="1900"/>
              <a:buFont typeface="Poppins"/>
              <a:buChar char="●"/>
              <a:defRPr sz="1900">
                <a:solidFill>
                  <a:srgbClr val="F9F8F5"/>
                </a:solidFill>
                <a:latin typeface="Poppins"/>
                <a:ea typeface="Poppins"/>
                <a:cs typeface="Poppins"/>
                <a:sym typeface="Poppins"/>
              </a:defRPr>
            </a:lvl1pPr>
            <a:lvl2pPr indent="-349250" lvl="1" marL="914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2pPr>
            <a:lvl3pPr indent="-349250" lvl="2" marL="1371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3pPr>
            <a:lvl4pPr indent="-349250" lvl="3" marL="18288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4pPr>
            <a:lvl5pPr indent="-349250" lvl="4" marL="22860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5pPr>
            <a:lvl6pPr indent="-349250" lvl="5" marL="27432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6pPr>
            <a:lvl7pPr indent="-349250" lvl="6" marL="3200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7pPr>
            <a:lvl8pPr indent="-349250" lvl="7" marL="3657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8pPr>
            <a:lvl9pPr indent="-349250" lvl="8" marL="4114800" rtl="0">
              <a:spcBef>
                <a:spcPts val="1300"/>
              </a:spcBef>
              <a:spcAft>
                <a:spcPts val="1300"/>
              </a:spcAft>
              <a:buClr>
                <a:srgbClr val="F9F8F5"/>
              </a:buClr>
              <a:buSzPts val="1900"/>
              <a:buFont typeface="Poppins"/>
              <a:buChar char="■"/>
              <a:defRPr>
                <a:solidFill>
                  <a:srgbClr val="F9F8F5"/>
                </a:solidFill>
                <a:latin typeface="Poppins"/>
                <a:ea typeface="Poppins"/>
                <a:cs typeface="Poppins"/>
                <a:sym typeface="Poppins"/>
              </a:defRPr>
            </a:lvl9pPr>
          </a:lstStyle>
          <a:p/>
        </p:txBody>
      </p:sp>
      <p:sp>
        <p:nvSpPr>
          <p:cNvPr id="103" name="Google Shape;103;p13"/>
          <p:cNvSpPr txBox="1"/>
          <p:nvPr>
            <p:ph idx="5" type="subTitle"/>
          </p:nvPr>
        </p:nvSpPr>
        <p:spPr>
          <a:xfrm>
            <a:off x="8300917" y="2222167"/>
            <a:ext cx="3269700" cy="2943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104" name="Google Shape;104;p13"/>
          <p:cNvSpPr/>
          <p:nvPr/>
        </p:nvSpPr>
        <p:spPr>
          <a:xfrm>
            <a:off x="8300928" y="3053400"/>
            <a:ext cx="3269700" cy="2891100"/>
          </a:xfrm>
          <a:prstGeom prst="roundRect">
            <a:avLst>
              <a:gd fmla="val 3719" name="adj"/>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105" name="Google Shape;105;p13"/>
          <p:cNvSpPr txBox="1"/>
          <p:nvPr>
            <p:ph idx="6" type="body"/>
          </p:nvPr>
        </p:nvSpPr>
        <p:spPr>
          <a:xfrm>
            <a:off x="8625196" y="3279400"/>
            <a:ext cx="2799300" cy="24219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F9F8F5"/>
              </a:buClr>
              <a:buSzPts val="1900"/>
              <a:buFont typeface="Poppins"/>
              <a:buChar char="●"/>
              <a:defRPr sz="1900">
                <a:solidFill>
                  <a:srgbClr val="F9F8F5"/>
                </a:solidFill>
                <a:latin typeface="Poppins"/>
                <a:ea typeface="Poppins"/>
                <a:cs typeface="Poppins"/>
                <a:sym typeface="Poppins"/>
              </a:defRPr>
            </a:lvl1pPr>
            <a:lvl2pPr indent="-349250" lvl="1" marL="914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2pPr>
            <a:lvl3pPr indent="-349250" lvl="2" marL="1371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3pPr>
            <a:lvl4pPr indent="-349250" lvl="3" marL="18288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4pPr>
            <a:lvl5pPr indent="-349250" lvl="4" marL="22860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5pPr>
            <a:lvl6pPr indent="-349250" lvl="5" marL="27432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6pPr>
            <a:lvl7pPr indent="-349250" lvl="6" marL="3200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7pPr>
            <a:lvl8pPr indent="-349250" lvl="7" marL="3657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8pPr>
            <a:lvl9pPr indent="-349250" lvl="8" marL="4114800" rtl="0">
              <a:spcBef>
                <a:spcPts val="1300"/>
              </a:spcBef>
              <a:spcAft>
                <a:spcPts val="1300"/>
              </a:spcAft>
              <a:buClr>
                <a:srgbClr val="F9F8F5"/>
              </a:buClr>
              <a:buSzPts val="1900"/>
              <a:buFont typeface="Poppins"/>
              <a:buChar char="■"/>
              <a:defRPr>
                <a:solidFill>
                  <a:srgbClr val="F9F8F5"/>
                </a:solidFill>
                <a:latin typeface="Poppins"/>
                <a:ea typeface="Poppins"/>
                <a:cs typeface="Poppins"/>
                <a:sym typeface="Poppins"/>
              </a:defRPr>
            </a:lvl9pPr>
          </a:lstStyle>
          <a:p/>
        </p:txBody>
      </p:sp>
      <p:sp>
        <p:nvSpPr>
          <p:cNvPr id="106" name="Google Shape;106;p13"/>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107" name="Google Shape;107;p13"/>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108" name="Google Shape;108;p13"/>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p:cSld name="TITLE_AND_BODY_1">
    <p:spTree>
      <p:nvGrpSpPr>
        <p:cNvPr id="109" name="Shape 109"/>
        <p:cNvGrpSpPr/>
        <p:nvPr/>
      </p:nvGrpSpPr>
      <p:grpSpPr>
        <a:xfrm>
          <a:off x="0" y="0"/>
          <a:ext cx="0" cy="0"/>
          <a:chOff x="0" y="0"/>
          <a:chExt cx="0" cy="0"/>
        </a:xfrm>
      </p:grpSpPr>
      <p:sp>
        <p:nvSpPr>
          <p:cNvPr id="110" name="Google Shape;110;p14"/>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111" name="Google Shape;111;p14"/>
          <p:cNvSpPr txBox="1"/>
          <p:nvPr>
            <p:ph idx="1" type="subTitle"/>
          </p:nvPr>
        </p:nvSpPr>
        <p:spPr>
          <a:xfrm>
            <a:off x="551533" y="2222167"/>
            <a:ext cx="10324500" cy="31821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15000"/>
              </a:lnSpc>
              <a:spcBef>
                <a:spcPts val="1300"/>
              </a:spcBef>
              <a:spcAft>
                <a:spcPts val="130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112" name="Google Shape;112;p14"/>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113" name="Google Shape;113;p14"/>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114" name="Google Shape;114;p14"/>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1">
  <p:cSld name="TITLE_AND_BODY_1_1">
    <p:spTree>
      <p:nvGrpSpPr>
        <p:cNvPr id="115" name="Shape 115"/>
        <p:cNvGrpSpPr/>
        <p:nvPr/>
      </p:nvGrpSpPr>
      <p:grpSpPr>
        <a:xfrm>
          <a:off x="0" y="0"/>
          <a:ext cx="0" cy="0"/>
          <a:chOff x="0" y="0"/>
          <a:chExt cx="0" cy="0"/>
        </a:xfrm>
      </p:grpSpPr>
      <p:sp>
        <p:nvSpPr>
          <p:cNvPr id="116" name="Google Shape;116;p15"/>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117" name="Google Shape;117;p15"/>
          <p:cNvSpPr txBox="1"/>
          <p:nvPr>
            <p:ph idx="1" type="subTitle"/>
          </p:nvPr>
        </p:nvSpPr>
        <p:spPr>
          <a:xfrm>
            <a:off x="551533" y="2222167"/>
            <a:ext cx="10844700" cy="31821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900"/>
              <a:buNone/>
              <a:defRPr>
                <a:solidFill>
                  <a:srgbClr val="09100F"/>
                </a:solidFill>
              </a:defRPr>
            </a:lvl1pPr>
            <a:lvl2pPr lvl="1" rtl="0">
              <a:lnSpc>
                <a:spcPct val="115000"/>
              </a:lnSpc>
              <a:spcBef>
                <a:spcPts val="1300"/>
              </a:spcBef>
              <a:spcAft>
                <a:spcPts val="0"/>
              </a:spcAft>
              <a:buClr>
                <a:srgbClr val="09100F"/>
              </a:buClr>
              <a:buSzPts val="1900"/>
              <a:buNone/>
              <a:defRPr>
                <a:solidFill>
                  <a:srgbClr val="09100F"/>
                </a:solidFill>
              </a:defRPr>
            </a:lvl2pPr>
            <a:lvl3pPr lvl="2" rtl="0">
              <a:lnSpc>
                <a:spcPct val="115000"/>
              </a:lnSpc>
              <a:spcBef>
                <a:spcPts val="1300"/>
              </a:spcBef>
              <a:spcAft>
                <a:spcPts val="0"/>
              </a:spcAft>
              <a:buClr>
                <a:srgbClr val="09100F"/>
              </a:buClr>
              <a:buSzPts val="1900"/>
              <a:buNone/>
              <a:defRPr>
                <a:solidFill>
                  <a:srgbClr val="09100F"/>
                </a:solidFill>
              </a:defRPr>
            </a:lvl3pPr>
            <a:lvl4pPr lvl="3" rtl="0">
              <a:lnSpc>
                <a:spcPct val="115000"/>
              </a:lnSpc>
              <a:spcBef>
                <a:spcPts val="1300"/>
              </a:spcBef>
              <a:spcAft>
                <a:spcPts val="0"/>
              </a:spcAft>
              <a:buClr>
                <a:srgbClr val="09100F"/>
              </a:buClr>
              <a:buSzPts val="1900"/>
              <a:buNone/>
              <a:defRPr>
                <a:solidFill>
                  <a:srgbClr val="09100F"/>
                </a:solidFill>
              </a:defRPr>
            </a:lvl4pPr>
            <a:lvl5pPr lvl="4" rtl="0">
              <a:lnSpc>
                <a:spcPct val="115000"/>
              </a:lnSpc>
              <a:spcBef>
                <a:spcPts val="1300"/>
              </a:spcBef>
              <a:spcAft>
                <a:spcPts val="0"/>
              </a:spcAft>
              <a:buClr>
                <a:srgbClr val="09100F"/>
              </a:buClr>
              <a:buSzPts val="1900"/>
              <a:buNone/>
              <a:defRPr>
                <a:solidFill>
                  <a:srgbClr val="09100F"/>
                </a:solidFill>
              </a:defRPr>
            </a:lvl5pPr>
            <a:lvl6pPr lvl="5" rtl="0">
              <a:lnSpc>
                <a:spcPct val="115000"/>
              </a:lnSpc>
              <a:spcBef>
                <a:spcPts val="1300"/>
              </a:spcBef>
              <a:spcAft>
                <a:spcPts val="0"/>
              </a:spcAft>
              <a:buClr>
                <a:srgbClr val="09100F"/>
              </a:buClr>
              <a:buSzPts val="1900"/>
              <a:buNone/>
              <a:defRPr>
                <a:solidFill>
                  <a:srgbClr val="09100F"/>
                </a:solidFill>
              </a:defRPr>
            </a:lvl6pPr>
            <a:lvl7pPr lvl="6" rtl="0">
              <a:lnSpc>
                <a:spcPct val="115000"/>
              </a:lnSpc>
              <a:spcBef>
                <a:spcPts val="1300"/>
              </a:spcBef>
              <a:spcAft>
                <a:spcPts val="0"/>
              </a:spcAft>
              <a:buClr>
                <a:srgbClr val="09100F"/>
              </a:buClr>
              <a:buSzPts val="1900"/>
              <a:buNone/>
              <a:defRPr>
                <a:solidFill>
                  <a:srgbClr val="09100F"/>
                </a:solidFill>
              </a:defRPr>
            </a:lvl7pPr>
            <a:lvl8pPr lvl="7" rtl="0">
              <a:lnSpc>
                <a:spcPct val="115000"/>
              </a:lnSpc>
              <a:spcBef>
                <a:spcPts val="1300"/>
              </a:spcBef>
              <a:spcAft>
                <a:spcPts val="0"/>
              </a:spcAft>
              <a:buClr>
                <a:srgbClr val="09100F"/>
              </a:buClr>
              <a:buSzPts val="1900"/>
              <a:buNone/>
              <a:defRPr>
                <a:solidFill>
                  <a:srgbClr val="09100F"/>
                </a:solidFill>
              </a:defRPr>
            </a:lvl8pPr>
            <a:lvl9pPr lvl="8" rtl="0">
              <a:lnSpc>
                <a:spcPct val="115000"/>
              </a:lnSpc>
              <a:spcBef>
                <a:spcPts val="1300"/>
              </a:spcBef>
              <a:spcAft>
                <a:spcPts val="1300"/>
              </a:spcAft>
              <a:buClr>
                <a:srgbClr val="09100F"/>
              </a:buClr>
              <a:buSzPts val="1900"/>
              <a:buNone/>
              <a:defRPr>
                <a:solidFill>
                  <a:srgbClr val="09100F"/>
                </a:solidFill>
              </a:defRPr>
            </a:lvl9pPr>
          </a:lstStyle>
          <a:p/>
        </p:txBody>
      </p:sp>
      <p:sp>
        <p:nvSpPr>
          <p:cNvPr id="118" name="Google Shape;118;p15"/>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119" name="Google Shape;119;p15"/>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120" name="Google Shape;120;p15"/>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ulations">
  <p:cSld name="CUSTOM">
    <p:bg>
      <p:bgPr>
        <a:solidFill>
          <a:schemeClr val="dk1"/>
        </a:solidFill>
      </p:bgPr>
    </p:bg>
    <p:spTree>
      <p:nvGrpSpPr>
        <p:cNvPr id="121" name="Shape 121"/>
        <p:cNvGrpSpPr/>
        <p:nvPr/>
      </p:nvGrpSpPr>
      <p:grpSpPr>
        <a:xfrm>
          <a:off x="0" y="0"/>
          <a:ext cx="0" cy="0"/>
          <a:chOff x="0" y="0"/>
          <a:chExt cx="0" cy="0"/>
        </a:xfrm>
      </p:grpSpPr>
      <p:sp>
        <p:nvSpPr>
          <p:cNvPr id="122" name="Google Shape;122;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16"/>
          <p:cNvSpPr txBox="1"/>
          <p:nvPr>
            <p:ph type="ctrTitle"/>
          </p:nvPr>
        </p:nvSpPr>
        <p:spPr>
          <a:xfrm>
            <a:off x="551533" y="2622733"/>
            <a:ext cx="11249100" cy="7953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1pPr>
            <a:lvl2pPr lvl="1"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2pPr>
            <a:lvl3pPr lvl="2"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3pPr>
            <a:lvl4pPr lvl="3"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4pPr>
            <a:lvl5pPr lvl="4"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5pPr>
            <a:lvl6pPr lvl="5"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6pPr>
            <a:lvl7pPr lvl="6"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7pPr>
            <a:lvl8pPr lvl="7"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8pPr>
            <a:lvl9pPr lvl="8" rtl="0" algn="ctr">
              <a:spcBef>
                <a:spcPts val="1300"/>
              </a:spcBef>
              <a:spcAft>
                <a:spcPts val="130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9pPr>
          </a:lstStyle>
          <a:p/>
        </p:txBody>
      </p:sp>
      <p:pic>
        <p:nvPicPr>
          <p:cNvPr id="124" name="Google Shape;124;p16"/>
          <p:cNvPicPr preferRelativeResize="0"/>
          <p:nvPr/>
        </p:nvPicPr>
        <p:blipFill rotWithShape="1">
          <a:blip r:embed="rId2">
            <a:alphaModFix/>
          </a:blip>
          <a:srcRect b="0" l="33932" r="0" t="42109"/>
          <a:stretch/>
        </p:blipFill>
        <p:spPr>
          <a:xfrm>
            <a:off x="5512733" y="3442867"/>
            <a:ext cx="6679265" cy="3415134"/>
          </a:xfrm>
          <a:prstGeom prst="rect">
            <a:avLst/>
          </a:prstGeom>
          <a:noFill/>
          <a:ln>
            <a:noFill/>
          </a:ln>
        </p:spPr>
      </p:pic>
      <p:sp>
        <p:nvSpPr>
          <p:cNvPr id="125" name="Google Shape;125;p16"/>
          <p:cNvSpPr txBox="1"/>
          <p:nvPr>
            <p:ph idx="1" type="subTitle"/>
          </p:nvPr>
        </p:nvSpPr>
        <p:spPr>
          <a:xfrm>
            <a:off x="551533" y="3442867"/>
            <a:ext cx="11360700" cy="524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2pPr>
            <a:lvl3pPr lvl="2"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3pPr>
            <a:lvl4pPr lvl="3"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4pPr>
            <a:lvl5pPr lvl="4"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5pPr>
            <a:lvl6pPr lvl="5"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6pPr>
            <a:lvl7pPr lvl="6"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7pPr>
            <a:lvl8pPr lvl="7"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8pPr>
            <a:lvl9pPr lvl="8"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9pPr>
          </a:lstStyle>
          <a:p/>
        </p:txBody>
      </p:sp>
      <p:pic>
        <p:nvPicPr>
          <p:cNvPr id="126" name="Google Shape;126;p16"/>
          <p:cNvPicPr preferRelativeResize="0"/>
          <p:nvPr/>
        </p:nvPicPr>
        <p:blipFill rotWithShape="1">
          <a:blip r:embed="rId2">
            <a:alphaModFix/>
          </a:blip>
          <a:srcRect b="40465" l="0" r="36191" t="0"/>
          <a:stretch/>
        </p:blipFill>
        <p:spPr>
          <a:xfrm>
            <a:off x="0" y="0"/>
            <a:ext cx="6451000" cy="351206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1">
  <p:cSld name="TITLE_1_3">
    <p:bg>
      <p:bgPr>
        <a:solidFill>
          <a:srgbClr val="09100F"/>
        </a:solidFill>
      </p:bgPr>
    </p:bg>
    <p:spTree>
      <p:nvGrpSpPr>
        <p:cNvPr id="127" name="Shape 127"/>
        <p:cNvGrpSpPr/>
        <p:nvPr/>
      </p:nvGrpSpPr>
      <p:grpSpPr>
        <a:xfrm>
          <a:off x="0" y="0"/>
          <a:ext cx="0" cy="0"/>
          <a:chOff x="0" y="0"/>
          <a:chExt cx="0" cy="0"/>
        </a:xfrm>
      </p:grpSpPr>
      <p:sp>
        <p:nvSpPr>
          <p:cNvPr id="128" name="Google Shape;128;p17"/>
          <p:cNvSpPr txBox="1"/>
          <p:nvPr>
            <p:ph type="ctrTitle"/>
          </p:nvPr>
        </p:nvSpPr>
        <p:spPr>
          <a:xfrm>
            <a:off x="551533" y="2622733"/>
            <a:ext cx="11249100" cy="7953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1pPr>
            <a:lvl2pPr lvl="1"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2pPr>
            <a:lvl3pPr lvl="2"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3pPr>
            <a:lvl4pPr lvl="3"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4pPr>
            <a:lvl5pPr lvl="4"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5pPr>
            <a:lvl6pPr lvl="5"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6pPr>
            <a:lvl7pPr lvl="6"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7pPr>
            <a:lvl8pPr lvl="7"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8pPr>
            <a:lvl9pPr lvl="8" rtl="0" algn="ctr">
              <a:spcBef>
                <a:spcPts val="1300"/>
              </a:spcBef>
              <a:spcAft>
                <a:spcPts val="130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9pPr>
          </a:lstStyle>
          <a:p/>
        </p:txBody>
      </p:sp>
      <p:sp>
        <p:nvSpPr>
          <p:cNvPr id="129" name="Google Shape;129;p17"/>
          <p:cNvSpPr txBox="1"/>
          <p:nvPr>
            <p:ph idx="1" type="subTitle"/>
          </p:nvPr>
        </p:nvSpPr>
        <p:spPr>
          <a:xfrm>
            <a:off x="551533" y="3710467"/>
            <a:ext cx="11360700" cy="524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9pPr>
          </a:lstStyle>
          <a:p/>
        </p:txBody>
      </p:sp>
      <p:cxnSp>
        <p:nvCxnSpPr>
          <p:cNvPr id="130" name="Google Shape;130;p17"/>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131" name="Google Shape;131;p17"/>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F9F8F5"/>
                </a:solidFill>
                <a:latin typeface="Spectral Light"/>
                <a:ea typeface="Spectral Light"/>
                <a:cs typeface="Spectral Light"/>
                <a:sym typeface="Spectral Light"/>
              </a:defRPr>
            </a:lvl1pPr>
            <a:lvl2pPr lvl="1" rtl="0">
              <a:buNone/>
              <a:defRPr i="1" sz="1600">
                <a:solidFill>
                  <a:srgbClr val="F9F8F5"/>
                </a:solidFill>
                <a:latin typeface="Spectral Light"/>
                <a:ea typeface="Spectral Light"/>
                <a:cs typeface="Spectral Light"/>
                <a:sym typeface="Spectral Light"/>
              </a:defRPr>
            </a:lvl2pPr>
            <a:lvl3pPr lvl="2" rtl="0">
              <a:buNone/>
              <a:defRPr i="1" sz="1600">
                <a:solidFill>
                  <a:srgbClr val="F9F8F5"/>
                </a:solidFill>
                <a:latin typeface="Spectral Light"/>
                <a:ea typeface="Spectral Light"/>
                <a:cs typeface="Spectral Light"/>
                <a:sym typeface="Spectral Light"/>
              </a:defRPr>
            </a:lvl3pPr>
            <a:lvl4pPr lvl="3" rtl="0">
              <a:buNone/>
              <a:defRPr i="1" sz="1600">
                <a:solidFill>
                  <a:srgbClr val="F9F8F5"/>
                </a:solidFill>
                <a:latin typeface="Spectral Light"/>
                <a:ea typeface="Spectral Light"/>
                <a:cs typeface="Spectral Light"/>
                <a:sym typeface="Spectral Light"/>
              </a:defRPr>
            </a:lvl4pPr>
            <a:lvl5pPr lvl="4" rtl="0">
              <a:buNone/>
              <a:defRPr i="1" sz="1600">
                <a:solidFill>
                  <a:srgbClr val="F9F8F5"/>
                </a:solidFill>
                <a:latin typeface="Spectral Light"/>
                <a:ea typeface="Spectral Light"/>
                <a:cs typeface="Spectral Light"/>
                <a:sym typeface="Spectral Light"/>
              </a:defRPr>
            </a:lvl5pPr>
            <a:lvl6pPr lvl="5" rtl="0">
              <a:buNone/>
              <a:defRPr i="1" sz="1600">
                <a:solidFill>
                  <a:srgbClr val="F9F8F5"/>
                </a:solidFill>
                <a:latin typeface="Spectral Light"/>
                <a:ea typeface="Spectral Light"/>
                <a:cs typeface="Spectral Light"/>
                <a:sym typeface="Spectral Light"/>
              </a:defRPr>
            </a:lvl6pPr>
            <a:lvl7pPr lvl="6" rtl="0">
              <a:buNone/>
              <a:defRPr i="1" sz="1600">
                <a:solidFill>
                  <a:srgbClr val="F9F8F5"/>
                </a:solidFill>
                <a:latin typeface="Spectral Light"/>
                <a:ea typeface="Spectral Light"/>
                <a:cs typeface="Spectral Light"/>
                <a:sym typeface="Spectral Light"/>
              </a:defRPr>
            </a:lvl7pPr>
            <a:lvl8pPr lvl="7" rtl="0">
              <a:buNone/>
              <a:defRPr i="1" sz="1600">
                <a:solidFill>
                  <a:srgbClr val="F9F8F5"/>
                </a:solidFill>
                <a:latin typeface="Spectral Light"/>
                <a:ea typeface="Spectral Light"/>
                <a:cs typeface="Spectral Light"/>
                <a:sym typeface="Spectral Light"/>
              </a:defRPr>
            </a:lvl8pPr>
            <a:lvl9pPr lvl="8" rtl="0">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17"/>
          <p:cNvSpPr txBox="1"/>
          <p:nvPr/>
        </p:nvSpPr>
        <p:spPr>
          <a:xfrm>
            <a:off x="3900600" y="206267"/>
            <a:ext cx="4696500" cy="217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600">
                <a:solidFill>
                  <a:srgbClr val="F9F8F5"/>
                </a:solidFill>
                <a:latin typeface="Spectral Light"/>
                <a:ea typeface="Spectral Light"/>
                <a:cs typeface="Spectral Light"/>
                <a:sym typeface="Spectral Light"/>
              </a:rPr>
              <a:t>Name of course here</a:t>
            </a:r>
            <a:endParaRPr i="1" sz="16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
    <p:spTree>
      <p:nvGrpSpPr>
        <p:cNvPr id="133" name="Shape 13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34" name="Shape 134"/>
        <p:cNvGrpSpPr/>
        <p:nvPr/>
      </p:nvGrpSpPr>
      <p:grpSpPr>
        <a:xfrm>
          <a:off x="0" y="0"/>
          <a:ext cx="0" cy="0"/>
          <a:chOff x="0" y="0"/>
          <a:chExt cx="0" cy="0"/>
        </a:xfrm>
      </p:grpSpPr>
      <p:pic>
        <p:nvPicPr>
          <p:cNvPr descr="Logo, company name&#10;&#10;Description automatically generated" id="135" name="Google Shape;135;p19"/>
          <p:cNvPicPr preferRelativeResize="0"/>
          <p:nvPr/>
        </p:nvPicPr>
        <p:blipFill rotWithShape="1">
          <a:blip r:embed="rId2">
            <a:alphaModFix/>
          </a:blip>
          <a:srcRect b="31800" l="19119" r="19797" t="29136"/>
          <a:stretch/>
        </p:blipFill>
        <p:spPr>
          <a:xfrm>
            <a:off x="11112928" y="388085"/>
            <a:ext cx="620219" cy="256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TITLE_1">
    <p:bg>
      <p:bgPr>
        <a:solidFill>
          <a:srgbClr val="09100F"/>
        </a:solidFill>
      </p:bgPr>
    </p:bg>
    <p:spTree>
      <p:nvGrpSpPr>
        <p:cNvPr id="18" name="Shape 18"/>
        <p:cNvGrpSpPr/>
        <p:nvPr/>
      </p:nvGrpSpPr>
      <p:grpSpPr>
        <a:xfrm>
          <a:off x="0" y="0"/>
          <a:ext cx="0" cy="0"/>
          <a:chOff x="0" y="0"/>
          <a:chExt cx="0" cy="0"/>
        </a:xfrm>
      </p:grpSpPr>
      <p:sp>
        <p:nvSpPr>
          <p:cNvPr id="19" name="Google Shape;19;p3"/>
          <p:cNvSpPr txBox="1"/>
          <p:nvPr>
            <p:ph type="ctrTitle"/>
          </p:nvPr>
        </p:nvSpPr>
        <p:spPr>
          <a:xfrm>
            <a:off x="551533" y="2622733"/>
            <a:ext cx="11249100" cy="7953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1pPr>
            <a:lvl2pPr lvl="1"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2pPr>
            <a:lvl3pPr lvl="2"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3pPr>
            <a:lvl4pPr lvl="3"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4pPr>
            <a:lvl5pPr lvl="4"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5pPr>
            <a:lvl6pPr lvl="5"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6pPr>
            <a:lvl7pPr lvl="6"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7pPr>
            <a:lvl8pPr lvl="7"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8pPr>
            <a:lvl9pPr lvl="8" rtl="0" algn="ctr">
              <a:spcBef>
                <a:spcPts val="1300"/>
              </a:spcBef>
              <a:spcAft>
                <a:spcPts val="130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9pPr>
          </a:lstStyle>
          <a:p/>
        </p:txBody>
      </p:sp>
      <p:sp>
        <p:nvSpPr>
          <p:cNvPr id="20" name="Google Shape;20;p3"/>
          <p:cNvSpPr txBox="1"/>
          <p:nvPr>
            <p:ph idx="1" type="subTitle"/>
          </p:nvPr>
        </p:nvSpPr>
        <p:spPr>
          <a:xfrm>
            <a:off x="551533" y="3710467"/>
            <a:ext cx="11360700" cy="524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9pPr>
          </a:lstStyle>
          <a:p/>
        </p:txBody>
      </p:sp>
      <p:cxnSp>
        <p:nvCxnSpPr>
          <p:cNvPr id="21" name="Google Shape;21;p3"/>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22" name="Google Shape;22;p3"/>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F9F8F5"/>
                </a:solidFill>
                <a:latin typeface="Spectral Light"/>
                <a:ea typeface="Spectral Light"/>
                <a:cs typeface="Spectral Light"/>
                <a:sym typeface="Spectral Light"/>
              </a:defRPr>
            </a:lvl1pPr>
            <a:lvl2pPr lvl="1" rtl="0">
              <a:buNone/>
              <a:defRPr i="1" sz="1600">
                <a:solidFill>
                  <a:srgbClr val="F9F8F5"/>
                </a:solidFill>
                <a:latin typeface="Spectral Light"/>
                <a:ea typeface="Spectral Light"/>
                <a:cs typeface="Spectral Light"/>
                <a:sym typeface="Spectral Light"/>
              </a:defRPr>
            </a:lvl2pPr>
            <a:lvl3pPr lvl="2" rtl="0">
              <a:buNone/>
              <a:defRPr i="1" sz="1600">
                <a:solidFill>
                  <a:srgbClr val="F9F8F5"/>
                </a:solidFill>
                <a:latin typeface="Spectral Light"/>
                <a:ea typeface="Spectral Light"/>
                <a:cs typeface="Spectral Light"/>
                <a:sym typeface="Spectral Light"/>
              </a:defRPr>
            </a:lvl3pPr>
            <a:lvl4pPr lvl="3" rtl="0">
              <a:buNone/>
              <a:defRPr i="1" sz="1600">
                <a:solidFill>
                  <a:srgbClr val="F9F8F5"/>
                </a:solidFill>
                <a:latin typeface="Spectral Light"/>
                <a:ea typeface="Spectral Light"/>
                <a:cs typeface="Spectral Light"/>
                <a:sym typeface="Spectral Light"/>
              </a:defRPr>
            </a:lvl4pPr>
            <a:lvl5pPr lvl="4" rtl="0">
              <a:buNone/>
              <a:defRPr i="1" sz="1600">
                <a:solidFill>
                  <a:srgbClr val="F9F8F5"/>
                </a:solidFill>
                <a:latin typeface="Spectral Light"/>
                <a:ea typeface="Spectral Light"/>
                <a:cs typeface="Spectral Light"/>
                <a:sym typeface="Spectral Light"/>
              </a:defRPr>
            </a:lvl5pPr>
            <a:lvl6pPr lvl="5" rtl="0">
              <a:buNone/>
              <a:defRPr i="1" sz="1600">
                <a:solidFill>
                  <a:srgbClr val="F9F8F5"/>
                </a:solidFill>
                <a:latin typeface="Spectral Light"/>
                <a:ea typeface="Spectral Light"/>
                <a:cs typeface="Spectral Light"/>
                <a:sym typeface="Spectral Light"/>
              </a:defRPr>
            </a:lvl6pPr>
            <a:lvl7pPr lvl="6" rtl="0">
              <a:buNone/>
              <a:defRPr i="1" sz="1600">
                <a:solidFill>
                  <a:srgbClr val="F9F8F5"/>
                </a:solidFill>
                <a:latin typeface="Spectral Light"/>
                <a:ea typeface="Spectral Light"/>
                <a:cs typeface="Spectral Light"/>
                <a:sym typeface="Spectral Light"/>
              </a:defRPr>
            </a:lvl7pPr>
            <a:lvl8pPr lvl="7" rtl="0">
              <a:buNone/>
              <a:defRPr i="1" sz="1600">
                <a:solidFill>
                  <a:srgbClr val="F9F8F5"/>
                </a:solidFill>
                <a:latin typeface="Spectral Light"/>
                <a:ea typeface="Spectral Light"/>
                <a:cs typeface="Spectral Light"/>
                <a:sym typeface="Spectral Light"/>
              </a:defRPr>
            </a:lvl8pPr>
            <a:lvl9pPr lvl="8" rtl="0">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3"/>
          <p:cNvSpPr txBox="1"/>
          <p:nvPr/>
        </p:nvSpPr>
        <p:spPr>
          <a:xfrm>
            <a:off x="3900600" y="206267"/>
            <a:ext cx="4696500" cy="217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600">
                <a:solidFill>
                  <a:srgbClr val="F9F8F5"/>
                </a:solidFill>
                <a:latin typeface="Spectral Light"/>
                <a:ea typeface="Spectral Light"/>
                <a:cs typeface="Spectral Light"/>
                <a:sym typeface="Spectral Light"/>
              </a:rPr>
              <a:t>Name of course here</a:t>
            </a:r>
            <a:endParaRPr i="1" sz="16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_2">
    <p:bg>
      <p:bgPr>
        <a:solidFill>
          <a:srgbClr val="F9F8F5"/>
        </a:solidFill>
      </p:bgPr>
    </p:bg>
    <p:spTree>
      <p:nvGrpSpPr>
        <p:cNvPr id="24" name="Shape 24"/>
        <p:cNvGrpSpPr/>
        <p:nvPr/>
      </p:nvGrpSpPr>
      <p:grpSpPr>
        <a:xfrm>
          <a:off x="0" y="0"/>
          <a:ext cx="0" cy="0"/>
          <a:chOff x="0" y="0"/>
          <a:chExt cx="0" cy="0"/>
        </a:xfrm>
      </p:grpSpPr>
      <p:sp>
        <p:nvSpPr>
          <p:cNvPr id="25" name="Google Shape;25;p4"/>
          <p:cNvSpPr txBox="1"/>
          <p:nvPr>
            <p:ph type="ctrTitle"/>
          </p:nvPr>
        </p:nvSpPr>
        <p:spPr>
          <a:xfrm>
            <a:off x="551533" y="2622733"/>
            <a:ext cx="11249100" cy="795300"/>
          </a:xfrm>
          <a:prstGeom prst="rect">
            <a:avLst/>
          </a:prstGeom>
        </p:spPr>
        <p:txBody>
          <a:bodyPr anchorCtr="0" anchor="b" bIns="0" lIns="0" spcFirstLastPara="1" rIns="0" wrap="square" tIns="0">
            <a:noAutofit/>
          </a:bodyPr>
          <a:lstStyle>
            <a:lvl1pPr lvl="0" rtl="0" algn="ctr">
              <a:spcBef>
                <a:spcPts val="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1pPr>
            <a:lvl2pPr lvl="1"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2pPr>
            <a:lvl3pPr lvl="2"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3pPr>
            <a:lvl4pPr lvl="3"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4pPr>
            <a:lvl5pPr lvl="4"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5pPr>
            <a:lvl6pPr lvl="5"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6pPr>
            <a:lvl7pPr lvl="6"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7pPr>
            <a:lvl8pPr lvl="7"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8pPr>
            <a:lvl9pPr lvl="8" rtl="0" algn="ctr">
              <a:spcBef>
                <a:spcPts val="1300"/>
              </a:spcBef>
              <a:spcAft>
                <a:spcPts val="130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9pPr>
          </a:lstStyle>
          <a:p/>
        </p:txBody>
      </p:sp>
      <p:sp>
        <p:nvSpPr>
          <p:cNvPr id="26" name="Google Shape;26;p4"/>
          <p:cNvSpPr txBox="1"/>
          <p:nvPr>
            <p:ph idx="1" type="subTitle"/>
          </p:nvPr>
        </p:nvSpPr>
        <p:spPr>
          <a:xfrm>
            <a:off x="551533" y="3710467"/>
            <a:ext cx="11360700" cy="524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9pPr>
          </a:lstStyle>
          <a:p/>
        </p:txBody>
      </p:sp>
      <p:sp>
        <p:nvSpPr>
          <p:cNvPr id="27" name="Google Shape;27;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solidFill>
                  <a:srgbClr val="F9F8F5"/>
                </a:solidFill>
              </a:defRPr>
            </a:lvl1pPr>
            <a:lvl2pPr lvl="1" rtl="0">
              <a:buNone/>
              <a:defRPr>
                <a:solidFill>
                  <a:srgbClr val="F9F8F5"/>
                </a:solidFill>
              </a:defRPr>
            </a:lvl2pPr>
            <a:lvl3pPr lvl="2" rtl="0">
              <a:buNone/>
              <a:defRPr>
                <a:solidFill>
                  <a:srgbClr val="F9F8F5"/>
                </a:solidFill>
              </a:defRPr>
            </a:lvl3pPr>
            <a:lvl4pPr lvl="3" rtl="0">
              <a:buNone/>
              <a:defRPr>
                <a:solidFill>
                  <a:srgbClr val="F9F8F5"/>
                </a:solidFill>
              </a:defRPr>
            </a:lvl4pPr>
            <a:lvl5pPr lvl="4" rtl="0">
              <a:buNone/>
              <a:defRPr>
                <a:solidFill>
                  <a:srgbClr val="F9F8F5"/>
                </a:solidFill>
              </a:defRPr>
            </a:lvl5pPr>
            <a:lvl6pPr lvl="5" rtl="0">
              <a:buNone/>
              <a:defRPr>
                <a:solidFill>
                  <a:srgbClr val="F9F8F5"/>
                </a:solidFill>
              </a:defRPr>
            </a:lvl6pPr>
            <a:lvl7pPr lvl="6" rtl="0">
              <a:buNone/>
              <a:defRPr>
                <a:solidFill>
                  <a:srgbClr val="F9F8F5"/>
                </a:solidFill>
              </a:defRPr>
            </a:lvl7pPr>
            <a:lvl8pPr lvl="7" rtl="0">
              <a:buNone/>
              <a:defRPr>
                <a:solidFill>
                  <a:srgbClr val="F9F8F5"/>
                </a:solidFill>
              </a:defRPr>
            </a:lvl8pPr>
            <a:lvl9pPr lvl="8" rtl="0">
              <a:buNone/>
              <a:defRPr>
                <a:solidFill>
                  <a:srgbClr val="F9F8F5"/>
                </a:solidFill>
              </a:defRPr>
            </a:lvl9pPr>
          </a:lstStyle>
          <a:p>
            <a:pPr indent="0" lvl="0" marL="0" rtl="0" algn="r">
              <a:spcBef>
                <a:spcPts val="0"/>
              </a:spcBef>
              <a:spcAft>
                <a:spcPts val="0"/>
              </a:spcAft>
              <a:buNone/>
            </a:pPr>
            <a:fld id="{00000000-1234-1234-1234-123412341234}" type="slidenum">
              <a:rPr lang="en-US"/>
              <a:t>‹#›</a:t>
            </a:fld>
            <a:endParaRPr/>
          </a:p>
        </p:txBody>
      </p:sp>
      <p:cxnSp>
        <p:nvCxnSpPr>
          <p:cNvPr id="28" name="Google Shape;28;p4"/>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29" name="Google Shape;29;p4"/>
          <p:cNvSpPr txBox="1"/>
          <p:nvPr>
            <p:ph idx="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4"/>
          <p:cNvSpPr txBox="1"/>
          <p:nvPr/>
        </p:nvSpPr>
        <p:spPr>
          <a:xfrm>
            <a:off x="3747800" y="249833"/>
            <a:ext cx="4696500" cy="217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ullout">
  <p:cSld name="TITLE_1_1">
    <p:bg>
      <p:bgPr>
        <a:solidFill>
          <a:srgbClr val="F9F8F5"/>
        </a:solidFill>
      </p:bgPr>
    </p:bg>
    <p:spTree>
      <p:nvGrpSpPr>
        <p:cNvPr id="31" name="Shape 31"/>
        <p:cNvGrpSpPr/>
        <p:nvPr/>
      </p:nvGrpSpPr>
      <p:grpSpPr>
        <a:xfrm>
          <a:off x="0" y="0"/>
          <a:ext cx="0" cy="0"/>
          <a:chOff x="0" y="0"/>
          <a:chExt cx="0" cy="0"/>
        </a:xfrm>
      </p:grpSpPr>
      <p:sp>
        <p:nvSpPr>
          <p:cNvPr id="32" name="Google Shape;32;p5"/>
          <p:cNvSpPr txBox="1"/>
          <p:nvPr>
            <p:ph type="ctrTitle"/>
          </p:nvPr>
        </p:nvSpPr>
        <p:spPr>
          <a:xfrm>
            <a:off x="551533" y="3031400"/>
            <a:ext cx="11249100" cy="7953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1pPr>
            <a:lvl2pPr lvl="1"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2pPr>
            <a:lvl3pPr lvl="2"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3pPr>
            <a:lvl4pPr lvl="3"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4pPr>
            <a:lvl5pPr lvl="4"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5pPr>
            <a:lvl6pPr lvl="5"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6pPr>
            <a:lvl7pPr lvl="6"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7pPr>
            <a:lvl8pPr lvl="7"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8pPr>
            <a:lvl9pPr lvl="8" rtl="0" algn="ctr">
              <a:spcBef>
                <a:spcPts val="1300"/>
              </a:spcBef>
              <a:spcAft>
                <a:spcPts val="130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9pPr>
          </a:lstStyle>
          <a:p/>
        </p:txBody>
      </p:sp>
      <p:sp>
        <p:nvSpPr>
          <p:cNvPr id="33" name="Google Shape;33;p5"/>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34" name="Google Shape;34;p5"/>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35" name="Google Shape;35;p5"/>
          <p:cNvSpPr txBox="1"/>
          <p:nvPr/>
        </p:nvSpPr>
        <p:spPr>
          <a:xfrm>
            <a:off x="3747800" y="249833"/>
            <a:ext cx="4696500" cy="217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solidFill>
          <a:srgbClr val="F9F8F5"/>
        </a:solidFill>
      </p:bgPr>
    </p:bg>
    <p:spTree>
      <p:nvGrpSpPr>
        <p:cNvPr id="36" name="Shape 36"/>
        <p:cNvGrpSpPr/>
        <p:nvPr/>
      </p:nvGrpSpPr>
      <p:grpSpPr>
        <a:xfrm>
          <a:off x="0" y="0"/>
          <a:ext cx="0" cy="0"/>
          <a:chOff x="0" y="0"/>
          <a:chExt cx="0" cy="0"/>
        </a:xfrm>
      </p:grpSpPr>
      <p:sp>
        <p:nvSpPr>
          <p:cNvPr id="37" name="Google Shape;37;p6"/>
          <p:cNvSpPr txBox="1"/>
          <p:nvPr>
            <p:ph type="ctrTitle"/>
          </p:nvPr>
        </p:nvSpPr>
        <p:spPr>
          <a:xfrm>
            <a:off x="551533" y="2706867"/>
            <a:ext cx="11249100" cy="7953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1pPr>
            <a:lvl2pPr lvl="1"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2pPr>
            <a:lvl3pPr lvl="2"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3pPr>
            <a:lvl4pPr lvl="3"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4pPr>
            <a:lvl5pPr lvl="4"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5pPr>
            <a:lvl6pPr lvl="5"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6pPr>
            <a:lvl7pPr lvl="6"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7pPr>
            <a:lvl8pPr lvl="7"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8pPr>
            <a:lvl9pPr lvl="8" rtl="0" algn="ctr">
              <a:lnSpc>
                <a:spcPct val="115000"/>
              </a:lnSpc>
              <a:spcBef>
                <a:spcPts val="1300"/>
              </a:spcBef>
              <a:spcAft>
                <a:spcPts val="130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9pPr>
          </a:lstStyle>
          <a:p/>
        </p:txBody>
      </p:sp>
      <p:sp>
        <p:nvSpPr>
          <p:cNvPr id="38" name="Google Shape;38;p6"/>
          <p:cNvSpPr txBox="1"/>
          <p:nvPr>
            <p:ph idx="1" type="subTitle"/>
          </p:nvPr>
        </p:nvSpPr>
        <p:spPr>
          <a:xfrm>
            <a:off x="551533" y="5577533"/>
            <a:ext cx="11360700" cy="524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1900"/>
              <a:buFont typeface="Poppins Light"/>
              <a:buNone/>
              <a:defRPr sz="19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9pPr>
          </a:lstStyle>
          <a:p/>
        </p:txBody>
      </p:sp>
      <p:sp>
        <p:nvSpPr>
          <p:cNvPr id="39" name="Google Shape;39;p6"/>
          <p:cNvSpPr txBox="1"/>
          <p:nvPr/>
        </p:nvSpPr>
        <p:spPr>
          <a:xfrm>
            <a:off x="551533" y="67567"/>
            <a:ext cx="2071200" cy="2124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6700">
                <a:solidFill>
                  <a:srgbClr val="F5F1E8"/>
                </a:solidFill>
                <a:latin typeface="Times New Roman"/>
                <a:ea typeface="Times New Roman"/>
                <a:cs typeface="Times New Roman"/>
                <a:sym typeface="Times New Roman"/>
              </a:rPr>
              <a:t>“</a:t>
            </a:r>
            <a:endParaRPr b="1" sz="26700">
              <a:solidFill>
                <a:srgbClr val="F5F1E8"/>
              </a:solidFill>
              <a:latin typeface="Times New Roman"/>
              <a:ea typeface="Times New Roman"/>
              <a:cs typeface="Times New Roman"/>
              <a:sym typeface="Times New Roman"/>
            </a:endParaRPr>
          </a:p>
        </p:txBody>
      </p:sp>
      <p:sp>
        <p:nvSpPr>
          <p:cNvPr id="40" name="Google Shape;40;p6"/>
          <p:cNvSpPr txBox="1"/>
          <p:nvPr/>
        </p:nvSpPr>
        <p:spPr>
          <a:xfrm rot="10800000">
            <a:off x="9729533" y="4917900"/>
            <a:ext cx="2071200" cy="2124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6700">
                <a:solidFill>
                  <a:srgbClr val="F5F1E8"/>
                </a:solidFill>
                <a:latin typeface="Times New Roman"/>
                <a:ea typeface="Times New Roman"/>
                <a:cs typeface="Times New Roman"/>
                <a:sym typeface="Times New Roman"/>
              </a:rPr>
              <a:t>“</a:t>
            </a:r>
            <a:endParaRPr b="1" sz="26700">
              <a:solidFill>
                <a:srgbClr val="F5F1E8"/>
              </a:solidFill>
              <a:latin typeface="Times New Roman"/>
              <a:ea typeface="Times New Roman"/>
              <a:cs typeface="Times New Roman"/>
              <a:sym typeface="Times New Roman"/>
            </a:endParaRPr>
          </a:p>
        </p:txBody>
      </p:sp>
      <p:sp>
        <p:nvSpPr>
          <p:cNvPr id="41" name="Google Shape;41;p6"/>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6"/>
          <p:cNvSpPr txBox="1"/>
          <p:nvPr/>
        </p:nvSpPr>
        <p:spPr>
          <a:xfrm>
            <a:off x="3747800" y="249833"/>
            <a:ext cx="4696500" cy="217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cxnSp>
        <p:nvCxnSpPr>
          <p:cNvPr id="43" name="Google Shape;43;p6"/>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1" type="secHead">
  <p:cSld name="SECTION_HEADER">
    <p:bg>
      <p:bgPr>
        <a:solidFill>
          <a:srgbClr val="F9F8F5"/>
        </a:solidFill>
      </p:bgPr>
    </p:bg>
    <p:spTree>
      <p:nvGrpSpPr>
        <p:cNvPr id="44" name="Shape 44"/>
        <p:cNvGrpSpPr/>
        <p:nvPr/>
      </p:nvGrpSpPr>
      <p:grpSpPr>
        <a:xfrm>
          <a:off x="0" y="0"/>
          <a:ext cx="0" cy="0"/>
          <a:chOff x="0" y="0"/>
          <a:chExt cx="0" cy="0"/>
        </a:xfrm>
      </p:grpSpPr>
      <p:sp>
        <p:nvSpPr>
          <p:cNvPr id="45" name="Google Shape;45;p7"/>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VRIO Framework</a:t>
            </a:r>
            <a:endParaRPr i="1" sz="1600">
              <a:solidFill>
                <a:srgbClr val="6C706F"/>
              </a:solidFill>
              <a:latin typeface="Spectral Light"/>
              <a:ea typeface="Spectral Light"/>
              <a:cs typeface="Spectral Light"/>
              <a:sym typeface="Spectral Light"/>
            </a:endParaRPr>
          </a:p>
        </p:txBody>
      </p:sp>
      <p:sp>
        <p:nvSpPr>
          <p:cNvPr id="46" name="Google Shape;46;p7"/>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a:spcBef>
                <a:spcPts val="0"/>
              </a:spcBef>
              <a:spcAft>
                <a:spcPts val="0"/>
              </a:spcAft>
              <a:buSzPts val="3700"/>
              <a:buFont typeface="Poppins Light"/>
              <a:buNone/>
              <a:defRPr>
                <a:latin typeface="Poppins Light"/>
                <a:ea typeface="Poppins Light"/>
                <a:cs typeface="Poppins Light"/>
                <a:sym typeface="Poppins Light"/>
              </a:defRPr>
            </a:lvl1pPr>
            <a:lvl2pPr lvl="1">
              <a:spcBef>
                <a:spcPts val="1300"/>
              </a:spcBef>
              <a:spcAft>
                <a:spcPts val="0"/>
              </a:spcAft>
              <a:buSzPts val="3700"/>
              <a:buFont typeface="Poppins Light"/>
              <a:buNone/>
              <a:defRPr>
                <a:latin typeface="Poppins Light"/>
                <a:ea typeface="Poppins Light"/>
                <a:cs typeface="Poppins Light"/>
                <a:sym typeface="Poppins Light"/>
              </a:defRPr>
            </a:lvl2pPr>
            <a:lvl3pPr lvl="2">
              <a:spcBef>
                <a:spcPts val="1300"/>
              </a:spcBef>
              <a:spcAft>
                <a:spcPts val="0"/>
              </a:spcAft>
              <a:buSzPts val="3700"/>
              <a:buFont typeface="Poppins Light"/>
              <a:buNone/>
              <a:defRPr>
                <a:latin typeface="Poppins Light"/>
                <a:ea typeface="Poppins Light"/>
                <a:cs typeface="Poppins Light"/>
                <a:sym typeface="Poppins Light"/>
              </a:defRPr>
            </a:lvl3pPr>
            <a:lvl4pPr lvl="3">
              <a:spcBef>
                <a:spcPts val="1300"/>
              </a:spcBef>
              <a:spcAft>
                <a:spcPts val="0"/>
              </a:spcAft>
              <a:buSzPts val="3700"/>
              <a:buFont typeface="Poppins Light"/>
              <a:buNone/>
              <a:defRPr>
                <a:latin typeface="Poppins Light"/>
                <a:ea typeface="Poppins Light"/>
                <a:cs typeface="Poppins Light"/>
                <a:sym typeface="Poppins Light"/>
              </a:defRPr>
            </a:lvl4pPr>
            <a:lvl5pPr lvl="4">
              <a:spcBef>
                <a:spcPts val="1300"/>
              </a:spcBef>
              <a:spcAft>
                <a:spcPts val="0"/>
              </a:spcAft>
              <a:buSzPts val="3700"/>
              <a:buFont typeface="Poppins Light"/>
              <a:buNone/>
              <a:defRPr>
                <a:latin typeface="Poppins Light"/>
                <a:ea typeface="Poppins Light"/>
                <a:cs typeface="Poppins Light"/>
                <a:sym typeface="Poppins Light"/>
              </a:defRPr>
            </a:lvl5pPr>
            <a:lvl6pPr lvl="5">
              <a:spcBef>
                <a:spcPts val="1300"/>
              </a:spcBef>
              <a:spcAft>
                <a:spcPts val="0"/>
              </a:spcAft>
              <a:buSzPts val="3700"/>
              <a:buFont typeface="Poppins Light"/>
              <a:buNone/>
              <a:defRPr>
                <a:latin typeface="Poppins Light"/>
                <a:ea typeface="Poppins Light"/>
                <a:cs typeface="Poppins Light"/>
                <a:sym typeface="Poppins Light"/>
              </a:defRPr>
            </a:lvl6pPr>
            <a:lvl7pPr lvl="6">
              <a:spcBef>
                <a:spcPts val="1300"/>
              </a:spcBef>
              <a:spcAft>
                <a:spcPts val="0"/>
              </a:spcAft>
              <a:buSzPts val="3700"/>
              <a:buFont typeface="Poppins Light"/>
              <a:buNone/>
              <a:defRPr>
                <a:latin typeface="Poppins Light"/>
                <a:ea typeface="Poppins Light"/>
                <a:cs typeface="Poppins Light"/>
                <a:sym typeface="Poppins Light"/>
              </a:defRPr>
            </a:lvl7pPr>
            <a:lvl8pPr lvl="7">
              <a:spcBef>
                <a:spcPts val="1300"/>
              </a:spcBef>
              <a:spcAft>
                <a:spcPts val="0"/>
              </a:spcAft>
              <a:buSzPts val="3700"/>
              <a:buFont typeface="Poppins Light"/>
              <a:buNone/>
              <a:defRPr>
                <a:latin typeface="Poppins Light"/>
                <a:ea typeface="Poppins Light"/>
                <a:cs typeface="Poppins Light"/>
                <a:sym typeface="Poppins Light"/>
              </a:defRPr>
            </a:lvl8pPr>
            <a:lvl9pPr lvl="8">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47" name="Google Shape;47;p7"/>
          <p:cNvSpPr txBox="1"/>
          <p:nvPr>
            <p:ph idx="1" type="subTitle"/>
          </p:nvPr>
        </p:nvSpPr>
        <p:spPr>
          <a:xfrm>
            <a:off x="551533" y="1948267"/>
            <a:ext cx="6757500" cy="3081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48" name="Google Shape;48;p7"/>
          <p:cNvSpPr txBox="1"/>
          <p:nvPr>
            <p:ph idx="2" type="body"/>
          </p:nvPr>
        </p:nvSpPr>
        <p:spPr>
          <a:xfrm>
            <a:off x="551533" y="3009300"/>
            <a:ext cx="11249100" cy="30435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rtl="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49" name="Google Shape;49;p7"/>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50" name="Google Shape;50;p7"/>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2">
  <p:cSld name="SECTION_HEADER_1">
    <p:bg>
      <p:bgPr>
        <a:solidFill>
          <a:srgbClr val="F9F8F5"/>
        </a:solidFill>
      </p:bgPr>
    </p:bg>
    <p:spTree>
      <p:nvGrpSpPr>
        <p:cNvPr id="51" name="Shape 51"/>
        <p:cNvGrpSpPr/>
        <p:nvPr/>
      </p:nvGrpSpPr>
      <p:grpSpPr>
        <a:xfrm>
          <a:off x="0" y="0"/>
          <a:ext cx="0" cy="0"/>
          <a:chOff x="0" y="0"/>
          <a:chExt cx="0" cy="0"/>
        </a:xfrm>
      </p:grpSpPr>
      <p:sp>
        <p:nvSpPr>
          <p:cNvPr id="52" name="Google Shape;52;p8"/>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cxnSp>
        <p:nvCxnSpPr>
          <p:cNvPr id="53" name="Google Shape;53;p8"/>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54" name="Google Shape;54;p8"/>
          <p:cNvSpPr txBox="1"/>
          <p:nvPr>
            <p:ph idx="1" type="subTitle"/>
          </p:nvPr>
        </p:nvSpPr>
        <p:spPr>
          <a:xfrm>
            <a:off x="551533" y="2502200"/>
            <a:ext cx="4771500" cy="2943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55" name="Google Shape;55;p8"/>
          <p:cNvSpPr txBox="1"/>
          <p:nvPr>
            <p:ph idx="2" type="body"/>
          </p:nvPr>
        </p:nvSpPr>
        <p:spPr>
          <a:xfrm>
            <a:off x="551533" y="3009300"/>
            <a:ext cx="4879500" cy="30435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rtl="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56" name="Google Shape;56;p8"/>
          <p:cNvSpPr txBox="1"/>
          <p:nvPr>
            <p:ph idx="3" type="subTitle"/>
          </p:nvPr>
        </p:nvSpPr>
        <p:spPr>
          <a:xfrm>
            <a:off x="6644833" y="2502200"/>
            <a:ext cx="4771500" cy="2943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57" name="Google Shape;57;p8"/>
          <p:cNvSpPr txBox="1"/>
          <p:nvPr>
            <p:ph idx="4" type="body"/>
          </p:nvPr>
        </p:nvSpPr>
        <p:spPr>
          <a:xfrm>
            <a:off x="6644833" y="3009300"/>
            <a:ext cx="4879500" cy="30435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rtl="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cxnSp>
        <p:nvCxnSpPr>
          <p:cNvPr id="58" name="Google Shape;58;p8"/>
          <p:cNvCxnSpPr/>
          <p:nvPr/>
        </p:nvCxnSpPr>
        <p:spPr>
          <a:xfrm>
            <a:off x="6176133" y="2502200"/>
            <a:ext cx="0" cy="3485700"/>
          </a:xfrm>
          <a:prstGeom prst="straightConnector1">
            <a:avLst/>
          </a:prstGeom>
          <a:noFill/>
          <a:ln cap="flat" cmpd="sng" w="9525">
            <a:solidFill>
              <a:srgbClr val="EFEFEF"/>
            </a:solidFill>
            <a:prstDash val="solid"/>
            <a:round/>
            <a:headEnd len="med" w="med" type="none"/>
            <a:tailEnd len="med" w="med" type="none"/>
          </a:ln>
        </p:spPr>
      </p:cxnSp>
      <p:sp>
        <p:nvSpPr>
          <p:cNvPr id="59" name="Google Shape;59;p8"/>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8"/>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p:cSld name="SECTION_HEADER_1_1">
    <p:bg>
      <p:bgPr>
        <a:solidFill>
          <a:srgbClr val="F9F8F5"/>
        </a:solidFill>
      </p:bgPr>
    </p:bg>
    <p:spTree>
      <p:nvGrpSpPr>
        <p:cNvPr id="61" name="Shape 61"/>
        <p:cNvGrpSpPr/>
        <p:nvPr/>
      </p:nvGrpSpPr>
      <p:grpSpPr>
        <a:xfrm>
          <a:off x="0" y="0"/>
          <a:ext cx="0" cy="0"/>
          <a:chOff x="0" y="0"/>
          <a:chExt cx="0" cy="0"/>
        </a:xfrm>
      </p:grpSpPr>
      <p:sp>
        <p:nvSpPr>
          <p:cNvPr id="62" name="Google Shape;62;p9"/>
          <p:cNvSpPr/>
          <p:nvPr/>
        </p:nvSpPr>
        <p:spPr>
          <a:xfrm>
            <a:off x="7944267" y="-29800"/>
            <a:ext cx="4256100" cy="6917700"/>
          </a:xfrm>
          <a:prstGeom prst="rect">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63" name="Google Shape;63;p9"/>
          <p:cNvSpPr txBox="1"/>
          <p:nvPr>
            <p:ph type="title"/>
          </p:nvPr>
        </p:nvSpPr>
        <p:spPr>
          <a:xfrm>
            <a:off x="551533" y="1111433"/>
            <a:ext cx="67983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64" name="Google Shape;64;p9"/>
          <p:cNvSpPr txBox="1"/>
          <p:nvPr>
            <p:ph idx="1" type="subTitle"/>
          </p:nvPr>
        </p:nvSpPr>
        <p:spPr>
          <a:xfrm>
            <a:off x="8538733" y="1959933"/>
            <a:ext cx="3066900" cy="29292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1pPr>
            <a:lvl2pPr lvl="1"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2pPr>
            <a:lvl3pPr lvl="2"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3pPr>
            <a:lvl4pPr lvl="3"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4pPr>
            <a:lvl5pPr lvl="4"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5pPr>
            <a:lvl6pPr lvl="5"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6pPr>
            <a:lvl7pPr lvl="6"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7pPr>
            <a:lvl8pPr lvl="7"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8pPr>
            <a:lvl9pPr lvl="8"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9pPr>
          </a:lstStyle>
          <a:p/>
        </p:txBody>
      </p:sp>
      <p:sp>
        <p:nvSpPr>
          <p:cNvPr id="65" name="Google Shape;65;p9"/>
          <p:cNvSpPr txBox="1"/>
          <p:nvPr>
            <p:ph idx="2" type="body"/>
          </p:nvPr>
        </p:nvSpPr>
        <p:spPr>
          <a:xfrm>
            <a:off x="551533" y="2502200"/>
            <a:ext cx="4879500" cy="30435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rtl="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66" name="Google Shape;66;p9"/>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F9F8F5"/>
                </a:solidFill>
                <a:latin typeface="Spectral Light"/>
                <a:ea typeface="Spectral Light"/>
                <a:cs typeface="Spectral Light"/>
                <a:sym typeface="Spectral Light"/>
              </a:defRPr>
            </a:lvl1pPr>
            <a:lvl2pPr lvl="1" rtl="0">
              <a:buNone/>
              <a:defRPr i="1" sz="1600">
                <a:solidFill>
                  <a:srgbClr val="F9F8F5"/>
                </a:solidFill>
                <a:latin typeface="Spectral Light"/>
                <a:ea typeface="Spectral Light"/>
                <a:cs typeface="Spectral Light"/>
                <a:sym typeface="Spectral Light"/>
              </a:defRPr>
            </a:lvl2pPr>
            <a:lvl3pPr lvl="2" rtl="0">
              <a:buNone/>
              <a:defRPr i="1" sz="1600">
                <a:solidFill>
                  <a:srgbClr val="F9F8F5"/>
                </a:solidFill>
                <a:latin typeface="Spectral Light"/>
                <a:ea typeface="Spectral Light"/>
                <a:cs typeface="Spectral Light"/>
                <a:sym typeface="Spectral Light"/>
              </a:defRPr>
            </a:lvl3pPr>
            <a:lvl4pPr lvl="3" rtl="0">
              <a:buNone/>
              <a:defRPr i="1" sz="1600">
                <a:solidFill>
                  <a:srgbClr val="F9F8F5"/>
                </a:solidFill>
                <a:latin typeface="Spectral Light"/>
                <a:ea typeface="Spectral Light"/>
                <a:cs typeface="Spectral Light"/>
                <a:sym typeface="Spectral Light"/>
              </a:defRPr>
            </a:lvl4pPr>
            <a:lvl5pPr lvl="4" rtl="0">
              <a:buNone/>
              <a:defRPr i="1" sz="1600">
                <a:solidFill>
                  <a:srgbClr val="F9F8F5"/>
                </a:solidFill>
                <a:latin typeface="Spectral Light"/>
                <a:ea typeface="Spectral Light"/>
                <a:cs typeface="Spectral Light"/>
                <a:sym typeface="Spectral Light"/>
              </a:defRPr>
            </a:lvl5pPr>
            <a:lvl6pPr lvl="5" rtl="0">
              <a:buNone/>
              <a:defRPr i="1" sz="1600">
                <a:solidFill>
                  <a:srgbClr val="F9F8F5"/>
                </a:solidFill>
                <a:latin typeface="Spectral Light"/>
                <a:ea typeface="Spectral Light"/>
                <a:cs typeface="Spectral Light"/>
                <a:sym typeface="Spectral Light"/>
              </a:defRPr>
            </a:lvl6pPr>
            <a:lvl7pPr lvl="6" rtl="0">
              <a:buNone/>
              <a:defRPr i="1" sz="1600">
                <a:solidFill>
                  <a:srgbClr val="F9F8F5"/>
                </a:solidFill>
                <a:latin typeface="Spectral Light"/>
                <a:ea typeface="Spectral Light"/>
                <a:cs typeface="Spectral Light"/>
                <a:sym typeface="Spectral Light"/>
              </a:defRPr>
            </a:lvl7pPr>
            <a:lvl8pPr lvl="7" rtl="0">
              <a:buNone/>
              <a:defRPr i="1" sz="1600">
                <a:solidFill>
                  <a:srgbClr val="F9F8F5"/>
                </a:solidFill>
                <a:latin typeface="Spectral Light"/>
                <a:ea typeface="Spectral Light"/>
                <a:cs typeface="Spectral Light"/>
                <a:sym typeface="Spectral Light"/>
              </a:defRPr>
            </a:lvl8pPr>
            <a:lvl9pPr lvl="8" rtl="0">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67" name="Google Shape;67;p9"/>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68" name="Google Shape;68;p9"/>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F9F8F5"/>
                </a:solidFill>
                <a:latin typeface="Spectral Light"/>
                <a:ea typeface="Spectral Light"/>
                <a:cs typeface="Spectral Light"/>
                <a:sym typeface="Spectral Light"/>
              </a:rPr>
              <a:t>Name of course here</a:t>
            </a:r>
            <a:endParaRPr i="1" sz="16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rse timeline">
  <p:cSld name="SECTION_HEADER_1_1_3">
    <p:bg>
      <p:bgPr>
        <a:solidFill>
          <a:srgbClr val="F9F8F5"/>
        </a:solidFill>
      </p:bgPr>
    </p:bg>
    <p:spTree>
      <p:nvGrpSpPr>
        <p:cNvPr id="69" name="Shape 69"/>
        <p:cNvGrpSpPr/>
        <p:nvPr/>
      </p:nvGrpSpPr>
      <p:grpSpPr>
        <a:xfrm>
          <a:off x="0" y="0"/>
          <a:ext cx="0" cy="0"/>
          <a:chOff x="0" y="0"/>
          <a:chExt cx="0" cy="0"/>
        </a:xfrm>
      </p:grpSpPr>
      <p:sp>
        <p:nvSpPr>
          <p:cNvPr id="70" name="Google Shape;70;p10"/>
          <p:cNvSpPr/>
          <p:nvPr/>
        </p:nvSpPr>
        <p:spPr>
          <a:xfrm>
            <a:off x="5431133" y="-29800"/>
            <a:ext cx="6769200" cy="6917700"/>
          </a:xfrm>
          <a:prstGeom prst="rect">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71" name="Google Shape;71;p10"/>
          <p:cNvSpPr txBox="1"/>
          <p:nvPr>
            <p:ph type="title"/>
          </p:nvPr>
        </p:nvSpPr>
        <p:spPr>
          <a:xfrm>
            <a:off x="551533" y="2672800"/>
            <a:ext cx="3616800" cy="1512300"/>
          </a:xfrm>
          <a:prstGeom prst="rect">
            <a:avLst/>
          </a:prstGeom>
        </p:spPr>
        <p:txBody>
          <a:bodyPr anchorCtr="0" anchor="ctr"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72" name="Google Shape;72;p10"/>
          <p:cNvSpPr txBox="1"/>
          <p:nvPr>
            <p:ph idx="1" type="body"/>
          </p:nvPr>
        </p:nvSpPr>
        <p:spPr>
          <a:xfrm>
            <a:off x="6189533" y="2051767"/>
            <a:ext cx="5531100" cy="3043500"/>
          </a:xfrm>
          <a:prstGeom prst="rect">
            <a:avLst/>
          </a:prstGeom>
        </p:spPr>
        <p:txBody>
          <a:bodyPr anchorCtr="0" anchor="ctr" bIns="0" lIns="0" spcFirstLastPara="1" rIns="0" wrap="square" tIns="0">
            <a:noAutofit/>
          </a:bodyPr>
          <a:lstStyle>
            <a:lvl1pPr indent="-349250" lvl="0" marL="457200" rtl="0">
              <a:spcBef>
                <a:spcPts val="0"/>
              </a:spcBef>
              <a:spcAft>
                <a:spcPts val="0"/>
              </a:spcAft>
              <a:buClr>
                <a:srgbClr val="F9F8F5"/>
              </a:buClr>
              <a:buSzPts val="1900"/>
              <a:buFont typeface="Poppins"/>
              <a:buChar char="●"/>
              <a:defRPr sz="1900">
                <a:solidFill>
                  <a:srgbClr val="F9F8F5"/>
                </a:solidFill>
                <a:latin typeface="Poppins"/>
                <a:ea typeface="Poppins"/>
                <a:cs typeface="Poppins"/>
                <a:sym typeface="Poppins"/>
              </a:defRPr>
            </a:lvl1pPr>
            <a:lvl2pPr indent="-349250" lvl="1" marL="914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2pPr>
            <a:lvl3pPr indent="-349250" lvl="2" marL="1371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3pPr>
            <a:lvl4pPr indent="-349250" lvl="3" marL="18288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4pPr>
            <a:lvl5pPr indent="-349250" lvl="4" marL="22860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5pPr>
            <a:lvl6pPr indent="-349250" lvl="5" marL="27432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6pPr>
            <a:lvl7pPr indent="-349250" lvl="6" marL="3200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7pPr>
            <a:lvl8pPr indent="-349250" lvl="7" marL="3657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8pPr>
            <a:lvl9pPr indent="-349250" lvl="8" marL="4114800" rtl="0">
              <a:spcBef>
                <a:spcPts val="1300"/>
              </a:spcBef>
              <a:spcAft>
                <a:spcPts val="1300"/>
              </a:spcAft>
              <a:buClr>
                <a:srgbClr val="F9F8F5"/>
              </a:buClr>
              <a:buSzPts val="1900"/>
              <a:buFont typeface="Poppins"/>
              <a:buChar char="■"/>
              <a:defRPr>
                <a:solidFill>
                  <a:srgbClr val="F9F8F5"/>
                </a:solidFill>
                <a:latin typeface="Poppins"/>
                <a:ea typeface="Poppins"/>
                <a:cs typeface="Poppins"/>
                <a:sym typeface="Poppins"/>
              </a:defRPr>
            </a:lvl9pPr>
          </a:lstStyle>
          <a:p/>
        </p:txBody>
      </p:sp>
      <p:sp>
        <p:nvSpPr>
          <p:cNvPr id="73" name="Google Shape;73;p10"/>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F9F8F5"/>
                </a:solidFill>
                <a:latin typeface="Spectral Light"/>
                <a:ea typeface="Spectral Light"/>
                <a:cs typeface="Spectral Light"/>
                <a:sym typeface="Spectral Light"/>
              </a:defRPr>
            </a:lvl1pPr>
            <a:lvl2pPr lvl="1" rtl="0">
              <a:buNone/>
              <a:defRPr i="1" sz="1600">
                <a:solidFill>
                  <a:srgbClr val="F9F8F5"/>
                </a:solidFill>
                <a:latin typeface="Spectral Light"/>
                <a:ea typeface="Spectral Light"/>
                <a:cs typeface="Spectral Light"/>
                <a:sym typeface="Spectral Light"/>
              </a:defRPr>
            </a:lvl2pPr>
            <a:lvl3pPr lvl="2" rtl="0">
              <a:buNone/>
              <a:defRPr i="1" sz="1600">
                <a:solidFill>
                  <a:srgbClr val="F9F8F5"/>
                </a:solidFill>
                <a:latin typeface="Spectral Light"/>
                <a:ea typeface="Spectral Light"/>
                <a:cs typeface="Spectral Light"/>
                <a:sym typeface="Spectral Light"/>
              </a:defRPr>
            </a:lvl3pPr>
            <a:lvl4pPr lvl="3" rtl="0">
              <a:buNone/>
              <a:defRPr i="1" sz="1600">
                <a:solidFill>
                  <a:srgbClr val="F9F8F5"/>
                </a:solidFill>
                <a:latin typeface="Spectral Light"/>
                <a:ea typeface="Spectral Light"/>
                <a:cs typeface="Spectral Light"/>
                <a:sym typeface="Spectral Light"/>
              </a:defRPr>
            </a:lvl4pPr>
            <a:lvl5pPr lvl="4" rtl="0">
              <a:buNone/>
              <a:defRPr i="1" sz="1600">
                <a:solidFill>
                  <a:srgbClr val="F9F8F5"/>
                </a:solidFill>
                <a:latin typeface="Spectral Light"/>
                <a:ea typeface="Spectral Light"/>
                <a:cs typeface="Spectral Light"/>
                <a:sym typeface="Spectral Light"/>
              </a:defRPr>
            </a:lvl5pPr>
            <a:lvl6pPr lvl="5" rtl="0">
              <a:buNone/>
              <a:defRPr i="1" sz="1600">
                <a:solidFill>
                  <a:srgbClr val="F9F8F5"/>
                </a:solidFill>
                <a:latin typeface="Spectral Light"/>
                <a:ea typeface="Spectral Light"/>
                <a:cs typeface="Spectral Light"/>
                <a:sym typeface="Spectral Light"/>
              </a:defRPr>
            </a:lvl6pPr>
            <a:lvl7pPr lvl="6" rtl="0">
              <a:buNone/>
              <a:defRPr i="1" sz="1600">
                <a:solidFill>
                  <a:srgbClr val="F9F8F5"/>
                </a:solidFill>
                <a:latin typeface="Spectral Light"/>
                <a:ea typeface="Spectral Light"/>
                <a:cs typeface="Spectral Light"/>
                <a:sym typeface="Spectral Light"/>
              </a:defRPr>
            </a:lvl7pPr>
            <a:lvl8pPr lvl="7" rtl="0">
              <a:buNone/>
              <a:defRPr i="1" sz="1600">
                <a:solidFill>
                  <a:srgbClr val="F9F8F5"/>
                </a:solidFill>
                <a:latin typeface="Spectral Light"/>
                <a:ea typeface="Spectral Light"/>
                <a:cs typeface="Spectral Light"/>
                <a:sym typeface="Spectral Light"/>
              </a:defRPr>
            </a:lvl8pPr>
            <a:lvl9pPr lvl="8" rtl="0">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74" name="Google Shape;74;p10"/>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75" name="Google Shape;75;p10"/>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F9F8F5"/>
                </a:solidFill>
                <a:latin typeface="Spectral Light"/>
                <a:ea typeface="Spectral Light"/>
                <a:cs typeface="Spectral Light"/>
                <a:sym typeface="Spectral Light"/>
              </a:rPr>
              <a:t>Name of course here</a:t>
            </a:r>
            <a:endParaRPr i="1" sz="1600">
              <a:solidFill>
                <a:srgbClr val="F9F8F5"/>
              </a:solidFill>
              <a:latin typeface="Spectral Light"/>
              <a:ea typeface="Spectral Light"/>
              <a:cs typeface="Spectral Light"/>
              <a:sym typeface="Spectral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700" cy="763500"/>
          </a:xfrm>
          <a:prstGeom prst="rect">
            <a:avLst/>
          </a:prstGeom>
          <a:noFill/>
          <a:ln>
            <a:noFill/>
          </a:ln>
        </p:spPr>
        <p:txBody>
          <a:bodyPr anchorCtr="0" anchor="t" bIns="0" lIns="0" spcFirstLastPara="1" rIns="0" wrap="square" tIns="0">
            <a:normAutofit/>
          </a:bodyPr>
          <a:lstStyle>
            <a:lvl1pPr lvl="0">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1pPr>
            <a:lvl2pPr lvl="1">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2pPr>
            <a:lvl3pPr lvl="2">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3pPr>
            <a:lvl4pPr lvl="3">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4pPr>
            <a:lvl5pPr lvl="4">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5pPr>
            <a:lvl6pPr lvl="5">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6pPr>
            <a:lvl7pPr lvl="6">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7pPr>
            <a:lvl8pPr lvl="7">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8pPr>
            <a:lvl9pPr lvl="8">
              <a:spcBef>
                <a:spcPts val="1300"/>
              </a:spcBef>
              <a:spcAft>
                <a:spcPts val="1300"/>
              </a:spcAft>
              <a:buClr>
                <a:srgbClr val="09100F"/>
              </a:buClr>
              <a:buSzPts val="3700"/>
              <a:buFont typeface="Poppins Light"/>
              <a:buNone/>
              <a:defRPr sz="3700">
                <a:solidFill>
                  <a:srgbClr val="09100F"/>
                </a:solidFill>
                <a:latin typeface="Poppins Light"/>
                <a:ea typeface="Poppins Light"/>
                <a:cs typeface="Poppins Light"/>
                <a:sym typeface="Poppins Light"/>
              </a:defRPr>
            </a:lvl9pPr>
          </a:lstStyle>
          <a:p/>
        </p:txBody>
      </p:sp>
      <p:sp>
        <p:nvSpPr>
          <p:cNvPr id="11" name="Google Shape;11;p1"/>
          <p:cNvSpPr txBox="1"/>
          <p:nvPr>
            <p:ph idx="1" type="body"/>
          </p:nvPr>
        </p:nvSpPr>
        <p:spPr>
          <a:xfrm>
            <a:off x="415600" y="1536633"/>
            <a:ext cx="11360700" cy="4555200"/>
          </a:xfrm>
          <a:prstGeom prst="rect">
            <a:avLst/>
          </a:prstGeom>
          <a:noFill/>
          <a:ln>
            <a:noFill/>
          </a:ln>
        </p:spPr>
        <p:txBody>
          <a:bodyPr anchorCtr="0" anchor="t" bIns="0" lIns="0" spcFirstLastPara="1" rIns="0" wrap="square" tIns="0">
            <a:normAutofit/>
          </a:bodyPr>
          <a:lstStyle>
            <a:lvl1pPr indent="-349250" lvl="0" marL="457200">
              <a:lnSpc>
                <a:spcPct val="115000"/>
              </a:lnSpc>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2pPr>
            <a:lvl3pPr indent="-349250" lvl="2" marL="13716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3pPr>
            <a:lvl4pPr indent="-349250" lvl="3" marL="18288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4pPr>
            <a:lvl5pPr indent="-349250" lvl="4" marL="22860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5pPr>
            <a:lvl6pPr indent="-349250" lvl="5" marL="27432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6pPr>
            <a:lvl7pPr indent="-349250" lvl="6" marL="32004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7pPr>
            <a:lvl8pPr indent="-349250" lvl="7" marL="36576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8pPr>
            <a:lvl9pPr indent="-349250" lvl="8" marL="4114800">
              <a:lnSpc>
                <a:spcPct val="115000"/>
              </a:lnSpc>
              <a:spcBef>
                <a:spcPts val="1300"/>
              </a:spcBef>
              <a:spcAft>
                <a:spcPts val="1300"/>
              </a:spcAft>
              <a:buClr>
                <a:srgbClr val="09100F"/>
              </a:buClr>
              <a:buSzPts val="1900"/>
              <a:buFont typeface="Poppins"/>
              <a:buChar char="■"/>
              <a:defRPr sz="1900">
                <a:solidFill>
                  <a:srgbClr val="09100F"/>
                </a:solidFill>
                <a:latin typeface="Poppins"/>
                <a:ea typeface="Poppins"/>
                <a:cs typeface="Poppins"/>
                <a:sym typeface="Poppins"/>
              </a:defRPr>
            </a:lvl9pPr>
          </a:lstStyle>
          <a:p/>
        </p:txBody>
      </p:sp>
      <p:sp>
        <p:nvSpPr>
          <p:cNvPr id="12" name="Google Shape;1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ctrTitle"/>
          </p:nvPr>
        </p:nvSpPr>
        <p:spPr>
          <a:xfrm>
            <a:off x="551533" y="2419533"/>
            <a:ext cx="11360700" cy="795300"/>
          </a:xfrm>
          <a:prstGeom prst="rect">
            <a:avLst/>
          </a:prstGeom>
        </p:spPr>
        <p:txBody>
          <a:bodyPr anchorCtr="0" anchor="b" bIns="0" lIns="0" spcFirstLastPara="1" rIns="0" wrap="square" tIns="0">
            <a:noAutofit/>
          </a:bodyPr>
          <a:lstStyle/>
          <a:p>
            <a:pPr indent="0" lvl="0" marL="0" rtl="0" algn="l">
              <a:spcBef>
                <a:spcPts val="0"/>
              </a:spcBef>
              <a:spcAft>
                <a:spcPts val="1300"/>
              </a:spcAft>
              <a:buNone/>
            </a:pPr>
            <a:r>
              <a:rPr lang="en-US"/>
              <a:t>VIRO </a:t>
            </a:r>
            <a:r>
              <a:rPr lang="en-US"/>
              <a:t>analysis framework </a:t>
            </a:r>
            <a:endParaRPr/>
          </a:p>
        </p:txBody>
      </p:sp>
      <p:sp>
        <p:nvSpPr>
          <p:cNvPr id="142" name="Google Shape;142;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1" name="Shape 401"/>
        <p:cNvGrpSpPr/>
        <p:nvPr/>
      </p:nvGrpSpPr>
      <p:grpSpPr>
        <a:xfrm>
          <a:off x="0" y="0"/>
          <a:ext cx="0" cy="0"/>
          <a:chOff x="0" y="0"/>
          <a:chExt cx="0" cy="0"/>
        </a:xfrm>
      </p:grpSpPr>
      <p:sp>
        <p:nvSpPr>
          <p:cNvPr id="402" name="Google Shape;402;p29"/>
          <p:cNvSpPr/>
          <p:nvPr/>
        </p:nvSpPr>
        <p:spPr>
          <a:xfrm>
            <a:off x="9264049" y="1855100"/>
            <a:ext cx="1628700" cy="4349400"/>
          </a:xfrm>
          <a:prstGeom prst="round2DiagRect">
            <a:avLst>
              <a:gd fmla="val 16667" name="adj1"/>
              <a:gd fmla="val 0" name="adj2"/>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p:txBody>
      </p:sp>
      <p:grpSp>
        <p:nvGrpSpPr>
          <p:cNvPr id="403" name="Google Shape;403;p29"/>
          <p:cNvGrpSpPr/>
          <p:nvPr/>
        </p:nvGrpSpPr>
        <p:grpSpPr>
          <a:xfrm>
            <a:off x="9130236" y="2570866"/>
            <a:ext cx="1897191" cy="594186"/>
            <a:chOff x="1103083" y="1837757"/>
            <a:chExt cx="2201341" cy="666743"/>
          </a:xfrm>
        </p:grpSpPr>
        <p:sp>
          <p:nvSpPr>
            <p:cNvPr id="404" name="Google Shape;404;p29"/>
            <p:cNvSpPr/>
            <p:nvPr/>
          </p:nvSpPr>
          <p:spPr>
            <a:xfrm>
              <a:off x="1103084" y="1837757"/>
              <a:ext cx="2200505" cy="515783"/>
            </a:xfrm>
            <a:prstGeom prst="roundRect">
              <a:avLst>
                <a:gd fmla="val 0" name="adj"/>
              </a:avLst>
            </a:prstGeom>
            <a:solidFill>
              <a:schemeClr val="accent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Poppins"/>
                <a:buNone/>
              </a:pPr>
              <a:r>
                <a:rPr b="0" i="0" lang="en-US" sz="2400" u="none" cap="none" strike="noStrike">
                  <a:solidFill>
                    <a:srgbClr val="FFFFFF"/>
                  </a:solidFill>
                  <a:latin typeface="Poppins"/>
                  <a:ea typeface="Poppins"/>
                  <a:cs typeface="Poppins"/>
                  <a:sym typeface="Poppins"/>
                </a:rPr>
                <a:t>?</a:t>
              </a:r>
              <a:endParaRPr/>
            </a:p>
          </p:txBody>
        </p:sp>
        <p:sp>
          <p:nvSpPr>
            <p:cNvPr id="405" name="Google Shape;405;p29"/>
            <p:cNvSpPr/>
            <p:nvPr/>
          </p:nvSpPr>
          <p:spPr>
            <a:xfrm rot="10800000">
              <a:off x="1103083" y="2353539"/>
              <a:ext cx="156943" cy="150961"/>
            </a:xfrm>
            <a:prstGeom prst="rtTriangle">
              <a:avLst/>
            </a:prstGeom>
            <a:solidFill>
              <a:srgbClr val="7F7F7F"/>
            </a:solidFill>
            <a:ln>
              <a:noFill/>
            </a:ln>
          </p:spPr>
          <p:txBody>
            <a:bodyPr anchorCtr="0" anchor="ctr" bIns="0" lIns="0" spcFirstLastPara="1" rIns="0" wrap="square" tIns="0">
              <a:noAutofit/>
            </a:bodyPr>
            <a:lstStyle/>
            <a:p>
              <a:pPr indent="0" lvl="0" marL="0" marR="0" rtl="0" algn="ctr">
                <a:lnSpc>
                  <a:spcPct val="152380"/>
                </a:lnSpc>
                <a:spcBef>
                  <a:spcPts val="0"/>
                </a:spcBef>
                <a:spcAft>
                  <a:spcPts val="0"/>
                </a:spcAft>
                <a:buClr>
                  <a:schemeClr val="dk1"/>
                </a:buClr>
                <a:buSzPts val="1050"/>
                <a:buFont typeface="Calibri"/>
                <a:buNone/>
              </a:pPr>
              <a:r>
                <a:t/>
              </a:r>
              <a:endParaRPr b="0" i="0" sz="1050" u="none" cap="none" strike="noStrike">
                <a:solidFill>
                  <a:srgbClr val="FFFFFF"/>
                </a:solidFill>
                <a:latin typeface="Poppins"/>
                <a:ea typeface="Poppins"/>
                <a:cs typeface="Poppins"/>
                <a:sym typeface="Poppins"/>
              </a:endParaRPr>
            </a:p>
          </p:txBody>
        </p:sp>
        <p:sp>
          <p:nvSpPr>
            <p:cNvPr id="406" name="Google Shape;406;p29"/>
            <p:cNvSpPr/>
            <p:nvPr/>
          </p:nvSpPr>
          <p:spPr>
            <a:xfrm flipH="1" rot="10800000">
              <a:off x="3147481" y="2353538"/>
              <a:ext cx="156943" cy="150961"/>
            </a:xfrm>
            <a:prstGeom prst="rtTriangle">
              <a:avLst/>
            </a:prstGeom>
            <a:solidFill>
              <a:srgbClr val="7F7F7F"/>
            </a:solidFill>
            <a:ln>
              <a:noFill/>
            </a:ln>
          </p:spPr>
          <p:txBody>
            <a:bodyPr anchorCtr="0" anchor="ctr" bIns="0" lIns="0" spcFirstLastPara="1" rIns="0" wrap="square" tIns="0">
              <a:noAutofit/>
            </a:bodyPr>
            <a:lstStyle/>
            <a:p>
              <a:pPr indent="0" lvl="0" marL="0" marR="0" rtl="0" algn="ctr">
                <a:lnSpc>
                  <a:spcPct val="152380"/>
                </a:lnSpc>
                <a:spcBef>
                  <a:spcPts val="0"/>
                </a:spcBef>
                <a:spcAft>
                  <a:spcPts val="0"/>
                </a:spcAft>
                <a:buClr>
                  <a:schemeClr val="dk1"/>
                </a:buClr>
                <a:buSzPts val="1050"/>
                <a:buFont typeface="Calibri"/>
                <a:buNone/>
              </a:pPr>
              <a:r>
                <a:t/>
              </a:r>
              <a:endParaRPr b="0" i="0" sz="1050" u="none" cap="none" strike="noStrike">
                <a:solidFill>
                  <a:srgbClr val="FFFFFF"/>
                </a:solidFill>
                <a:latin typeface="Poppins"/>
                <a:ea typeface="Poppins"/>
                <a:cs typeface="Poppins"/>
                <a:sym typeface="Poppins"/>
              </a:endParaRPr>
            </a:p>
          </p:txBody>
        </p:sp>
      </p:grpSp>
      <p:sp>
        <p:nvSpPr>
          <p:cNvPr id="407" name="Google Shape;407;p29"/>
          <p:cNvSpPr txBox="1"/>
          <p:nvPr/>
        </p:nvSpPr>
        <p:spPr>
          <a:xfrm>
            <a:off x="9359900" y="2145923"/>
            <a:ext cx="1437000" cy="169200"/>
          </a:xfrm>
          <a:prstGeom prst="rect">
            <a:avLst/>
          </a:prstGeom>
          <a:noFill/>
          <a:ln>
            <a:noFill/>
          </a:ln>
        </p:spPr>
        <p:txBody>
          <a:bodyPr anchorCtr="0" anchor="ctr" bIns="0" lIns="0" spcFirstLastPara="1" rIns="0" wrap="square" tIns="0">
            <a:spAutoFit/>
          </a:bodyPr>
          <a:lstStyle/>
          <a:p>
            <a:pPr indent="0" lvl="0" marL="0" marR="0" rtl="0" algn="ctr">
              <a:lnSpc>
                <a:spcPct val="147272"/>
              </a:lnSpc>
              <a:spcBef>
                <a:spcPts val="0"/>
              </a:spcBef>
              <a:spcAft>
                <a:spcPts val="0"/>
              </a:spcAft>
              <a:buClr>
                <a:schemeClr val="accent4"/>
              </a:buClr>
              <a:buSzPts val="1100"/>
              <a:buFont typeface="Poppins"/>
              <a:buNone/>
            </a:pPr>
            <a:r>
              <a:rPr b="0" i="0" lang="en-US" sz="1100" u="none" cap="none" strike="noStrike">
                <a:solidFill>
                  <a:schemeClr val="dk1"/>
                </a:solidFill>
                <a:latin typeface="Poppins"/>
                <a:ea typeface="Poppins"/>
                <a:cs typeface="Poppins"/>
                <a:sym typeface="Poppins"/>
              </a:rPr>
              <a:t>What is the result?</a:t>
            </a:r>
            <a:endParaRPr b="0" i="0" sz="1100" u="none" cap="none" strike="noStrike">
              <a:solidFill>
                <a:schemeClr val="dk1"/>
              </a:solidFill>
              <a:latin typeface="Poppins"/>
              <a:ea typeface="Poppins"/>
              <a:cs typeface="Poppins"/>
              <a:sym typeface="Poppins"/>
            </a:endParaRPr>
          </a:p>
        </p:txBody>
      </p:sp>
      <p:sp>
        <p:nvSpPr>
          <p:cNvPr id="408" name="Google Shape;408;p29"/>
          <p:cNvSpPr/>
          <p:nvPr/>
        </p:nvSpPr>
        <p:spPr>
          <a:xfrm>
            <a:off x="1298400" y="1855100"/>
            <a:ext cx="1628700" cy="4349400"/>
          </a:xfrm>
          <a:prstGeom prst="round2DiagRect">
            <a:avLst>
              <a:gd fmla="val 16667" name="adj1"/>
              <a:gd fmla="val 0" name="adj2"/>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p:txBody>
      </p:sp>
      <p:grpSp>
        <p:nvGrpSpPr>
          <p:cNvPr id="409" name="Google Shape;409;p29"/>
          <p:cNvGrpSpPr/>
          <p:nvPr/>
        </p:nvGrpSpPr>
        <p:grpSpPr>
          <a:xfrm>
            <a:off x="1164573" y="2570864"/>
            <a:ext cx="1897191" cy="594187"/>
            <a:chOff x="1103083" y="1837757"/>
            <a:chExt cx="2201341" cy="666744"/>
          </a:xfrm>
        </p:grpSpPr>
        <p:sp>
          <p:nvSpPr>
            <p:cNvPr id="410" name="Google Shape;410;p29"/>
            <p:cNvSpPr/>
            <p:nvPr/>
          </p:nvSpPr>
          <p:spPr>
            <a:xfrm>
              <a:off x="1103084" y="1837757"/>
              <a:ext cx="2200505" cy="515783"/>
            </a:xfrm>
            <a:prstGeom prst="roundRect">
              <a:avLst>
                <a:gd fmla="val 0" name="adj"/>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800"/>
                <a:buFont typeface="Poppins"/>
                <a:buNone/>
              </a:pPr>
              <a:r>
                <a:rPr b="0" i="0" lang="en-US" sz="2800" u="none" cap="none" strike="noStrike">
                  <a:solidFill>
                    <a:srgbClr val="FFFFFF"/>
                  </a:solidFill>
                  <a:latin typeface="Poppins"/>
                  <a:ea typeface="Poppins"/>
                  <a:cs typeface="Poppins"/>
                  <a:sym typeface="Poppins"/>
                </a:rPr>
                <a:t>V</a:t>
              </a:r>
              <a:endParaRPr/>
            </a:p>
          </p:txBody>
        </p:sp>
        <p:sp>
          <p:nvSpPr>
            <p:cNvPr id="411" name="Google Shape;411;p29"/>
            <p:cNvSpPr/>
            <p:nvPr/>
          </p:nvSpPr>
          <p:spPr>
            <a:xfrm rot="10800000">
              <a:off x="1103083" y="2353540"/>
              <a:ext cx="156943" cy="150961"/>
            </a:xfrm>
            <a:prstGeom prst="rtTriangle">
              <a:avLst/>
            </a:prstGeom>
            <a:solidFill>
              <a:srgbClr val="7F7F7F"/>
            </a:solidFill>
            <a:ln>
              <a:noFill/>
            </a:ln>
          </p:spPr>
          <p:txBody>
            <a:bodyPr anchorCtr="0" anchor="ctr" bIns="0" lIns="0" spcFirstLastPara="1" rIns="0" wrap="square" tIns="0">
              <a:noAutofit/>
            </a:bodyPr>
            <a:lstStyle/>
            <a:p>
              <a:pPr indent="0" lvl="0" marL="0" marR="0" rtl="0" algn="ctr">
                <a:lnSpc>
                  <a:spcPct val="152380"/>
                </a:lnSpc>
                <a:spcBef>
                  <a:spcPts val="0"/>
                </a:spcBef>
                <a:spcAft>
                  <a:spcPts val="0"/>
                </a:spcAft>
                <a:buClr>
                  <a:schemeClr val="dk1"/>
                </a:buClr>
                <a:buSzPts val="1050"/>
                <a:buFont typeface="Calibri"/>
                <a:buNone/>
              </a:pPr>
              <a:r>
                <a:t/>
              </a:r>
              <a:endParaRPr b="0" i="0" sz="1050" u="none" cap="none" strike="noStrike">
                <a:solidFill>
                  <a:srgbClr val="FFFFFF"/>
                </a:solidFill>
                <a:latin typeface="Poppins"/>
                <a:ea typeface="Poppins"/>
                <a:cs typeface="Poppins"/>
                <a:sym typeface="Poppins"/>
              </a:endParaRPr>
            </a:p>
          </p:txBody>
        </p:sp>
        <p:sp>
          <p:nvSpPr>
            <p:cNvPr id="412" name="Google Shape;412;p29"/>
            <p:cNvSpPr/>
            <p:nvPr/>
          </p:nvSpPr>
          <p:spPr>
            <a:xfrm flipH="1" rot="10800000">
              <a:off x="3147481" y="2353539"/>
              <a:ext cx="156943" cy="150961"/>
            </a:xfrm>
            <a:prstGeom prst="rtTriangle">
              <a:avLst/>
            </a:prstGeom>
            <a:solidFill>
              <a:srgbClr val="7F7F7F"/>
            </a:solidFill>
            <a:ln>
              <a:noFill/>
            </a:ln>
          </p:spPr>
          <p:txBody>
            <a:bodyPr anchorCtr="0" anchor="ctr" bIns="0" lIns="0" spcFirstLastPara="1" rIns="0" wrap="square" tIns="0">
              <a:noAutofit/>
            </a:bodyPr>
            <a:lstStyle/>
            <a:p>
              <a:pPr indent="0" lvl="0" marL="0" marR="0" rtl="0" algn="ctr">
                <a:lnSpc>
                  <a:spcPct val="152380"/>
                </a:lnSpc>
                <a:spcBef>
                  <a:spcPts val="0"/>
                </a:spcBef>
                <a:spcAft>
                  <a:spcPts val="0"/>
                </a:spcAft>
                <a:buClr>
                  <a:schemeClr val="dk1"/>
                </a:buClr>
                <a:buSzPts val="1050"/>
                <a:buFont typeface="Calibri"/>
                <a:buNone/>
              </a:pPr>
              <a:r>
                <a:t/>
              </a:r>
              <a:endParaRPr b="0" i="0" sz="1050" u="none" cap="none" strike="noStrike">
                <a:solidFill>
                  <a:srgbClr val="FFFFFF"/>
                </a:solidFill>
                <a:latin typeface="Poppins"/>
                <a:ea typeface="Poppins"/>
                <a:cs typeface="Poppins"/>
                <a:sym typeface="Poppins"/>
              </a:endParaRPr>
            </a:p>
          </p:txBody>
        </p:sp>
      </p:grpSp>
      <p:sp>
        <p:nvSpPr>
          <p:cNvPr id="413" name="Google Shape;413;p29"/>
          <p:cNvSpPr txBox="1"/>
          <p:nvPr/>
        </p:nvSpPr>
        <p:spPr>
          <a:xfrm>
            <a:off x="1394237" y="2142024"/>
            <a:ext cx="1437000" cy="169200"/>
          </a:xfrm>
          <a:prstGeom prst="rect">
            <a:avLst/>
          </a:prstGeom>
          <a:noFill/>
          <a:ln>
            <a:noFill/>
          </a:ln>
        </p:spPr>
        <p:txBody>
          <a:bodyPr anchorCtr="0" anchor="ctr" bIns="0" lIns="0" spcFirstLastPara="1" rIns="0" wrap="square" tIns="0">
            <a:spAutoFit/>
          </a:bodyPr>
          <a:lstStyle/>
          <a:p>
            <a:pPr indent="0" lvl="0" marL="0" marR="0" rtl="0" algn="ctr">
              <a:lnSpc>
                <a:spcPct val="147272"/>
              </a:lnSpc>
              <a:spcBef>
                <a:spcPts val="0"/>
              </a:spcBef>
              <a:spcAft>
                <a:spcPts val="0"/>
              </a:spcAft>
              <a:buClr>
                <a:schemeClr val="accent1"/>
              </a:buClr>
              <a:buSzPts val="1100"/>
              <a:buFont typeface="Poppins"/>
              <a:buNone/>
            </a:pPr>
            <a:r>
              <a:rPr b="0" i="0" lang="en-US" sz="1100" u="none" cap="none" strike="noStrike">
                <a:solidFill>
                  <a:schemeClr val="dk1"/>
                </a:solidFill>
                <a:latin typeface="Poppins"/>
                <a:ea typeface="Poppins"/>
                <a:cs typeface="Poppins"/>
                <a:sym typeface="Poppins"/>
              </a:rPr>
              <a:t>Is it valuable?</a:t>
            </a:r>
            <a:endParaRPr b="0" i="0" sz="1100" u="none" cap="none" strike="noStrike">
              <a:solidFill>
                <a:schemeClr val="dk1"/>
              </a:solidFill>
              <a:latin typeface="Poppins"/>
              <a:ea typeface="Poppins"/>
              <a:cs typeface="Poppins"/>
              <a:sym typeface="Poppins"/>
            </a:endParaRPr>
          </a:p>
        </p:txBody>
      </p:sp>
      <p:sp>
        <p:nvSpPr>
          <p:cNvPr id="414" name="Google Shape;414;p29"/>
          <p:cNvSpPr/>
          <p:nvPr/>
        </p:nvSpPr>
        <p:spPr>
          <a:xfrm>
            <a:off x="3290710" y="1855100"/>
            <a:ext cx="1628700" cy="4349400"/>
          </a:xfrm>
          <a:prstGeom prst="round2DiagRect">
            <a:avLst>
              <a:gd fmla="val 16667" name="adj1"/>
              <a:gd fmla="val 0" name="adj2"/>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p:txBody>
      </p:sp>
      <p:grpSp>
        <p:nvGrpSpPr>
          <p:cNvPr id="415" name="Google Shape;415;p29"/>
          <p:cNvGrpSpPr/>
          <p:nvPr/>
        </p:nvGrpSpPr>
        <p:grpSpPr>
          <a:xfrm>
            <a:off x="3156887" y="2570864"/>
            <a:ext cx="1897191" cy="594187"/>
            <a:chOff x="1103083" y="1837757"/>
            <a:chExt cx="2201341" cy="666744"/>
          </a:xfrm>
        </p:grpSpPr>
        <p:sp>
          <p:nvSpPr>
            <p:cNvPr id="416" name="Google Shape;416;p29"/>
            <p:cNvSpPr/>
            <p:nvPr/>
          </p:nvSpPr>
          <p:spPr>
            <a:xfrm>
              <a:off x="1103084" y="1837757"/>
              <a:ext cx="2200505" cy="515783"/>
            </a:xfrm>
            <a:prstGeom prst="roundRect">
              <a:avLst>
                <a:gd fmla="val 0" name="adj"/>
              </a:avLst>
            </a:prstGeom>
            <a:solidFill>
              <a:schemeClr val="dk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800"/>
                <a:buFont typeface="Poppins"/>
                <a:buNone/>
              </a:pPr>
              <a:r>
                <a:rPr b="0" i="0" lang="en-US" sz="2800" u="none" cap="none" strike="noStrike">
                  <a:solidFill>
                    <a:srgbClr val="FFFFFF"/>
                  </a:solidFill>
                  <a:latin typeface="Poppins"/>
                  <a:ea typeface="Poppins"/>
                  <a:cs typeface="Poppins"/>
                  <a:sym typeface="Poppins"/>
                </a:rPr>
                <a:t>R</a:t>
              </a:r>
              <a:endParaRPr/>
            </a:p>
          </p:txBody>
        </p:sp>
        <p:sp>
          <p:nvSpPr>
            <p:cNvPr id="417" name="Google Shape;417;p29"/>
            <p:cNvSpPr/>
            <p:nvPr/>
          </p:nvSpPr>
          <p:spPr>
            <a:xfrm rot="10800000">
              <a:off x="1103083" y="2353540"/>
              <a:ext cx="156943" cy="150961"/>
            </a:xfrm>
            <a:prstGeom prst="rtTriangle">
              <a:avLst/>
            </a:prstGeom>
            <a:solidFill>
              <a:srgbClr val="7F7F7F"/>
            </a:solidFill>
            <a:ln>
              <a:noFill/>
            </a:ln>
          </p:spPr>
          <p:txBody>
            <a:bodyPr anchorCtr="0" anchor="ctr" bIns="0" lIns="0" spcFirstLastPara="1" rIns="0" wrap="square" tIns="0">
              <a:noAutofit/>
            </a:bodyPr>
            <a:lstStyle/>
            <a:p>
              <a:pPr indent="0" lvl="0" marL="0" marR="0" rtl="0" algn="ctr">
                <a:lnSpc>
                  <a:spcPct val="152380"/>
                </a:lnSpc>
                <a:spcBef>
                  <a:spcPts val="0"/>
                </a:spcBef>
                <a:spcAft>
                  <a:spcPts val="0"/>
                </a:spcAft>
                <a:buClr>
                  <a:schemeClr val="dk1"/>
                </a:buClr>
                <a:buSzPts val="1050"/>
                <a:buFont typeface="Calibri"/>
                <a:buNone/>
              </a:pPr>
              <a:r>
                <a:t/>
              </a:r>
              <a:endParaRPr b="0" i="0" sz="1050" u="none" cap="none" strike="noStrike">
                <a:solidFill>
                  <a:srgbClr val="FFFFFF"/>
                </a:solidFill>
                <a:latin typeface="Poppins"/>
                <a:ea typeface="Poppins"/>
                <a:cs typeface="Poppins"/>
                <a:sym typeface="Poppins"/>
              </a:endParaRPr>
            </a:p>
          </p:txBody>
        </p:sp>
        <p:sp>
          <p:nvSpPr>
            <p:cNvPr id="418" name="Google Shape;418;p29"/>
            <p:cNvSpPr/>
            <p:nvPr/>
          </p:nvSpPr>
          <p:spPr>
            <a:xfrm flipH="1" rot="10800000">
              <a:off x="3147481" y="2353539"/>
              <a:ext cx="156943" cy="150961"/>
            </a:xfrm>
            <a:prstGeom prst="rtTriangle">
              <a:avLst/>
            </a:prstGeom>
            <a:solidFill>
              <a:srgbClr val="7F7F7F"/>
            </a:solidFill>
            <a:ln>
              <a:noFill/>
            </a:ln>
          </p:spPr>
          <p:txBody>
            <a:bodyPr anchorCtr="0" anchor="ctr" bIns="0" lIns="0" spcFirstLastPara="1" rIns="0" wrap="square" tIns="0">
              <a:noAutofit/>
            </a:bodyPr>
            <a:lstStyle/>
            <a:p>
              <a:pPr indent="0" lvl="0" marL="0" marR="0" rtl="0" algn="ctr">
                <a:lnSpc>
                  <a:spcPct val="152380"/>
                </a:lnSpc>
                <a:spcBef>
                  <a:spcPts val="0"/>
                </a:spcBef>
                <a:spcAft>
                  <a:spcPts val="0"/>
                </a:spcAft>
                <a:buClr>
                  <a:schemeClr val="dk1"/>
                </a:buClr>
                <a:buSzPts val="1050"/>
                <a:buFont typeface="Calibri"/>
                <a:buNone/>
              </a:pPr>
              <a:r>
                <a:t/>
              </a:r>
              <a:endParaRPr b="0" i="0" sz="1050" u="none" cap="none" strike="noStrike">
                <a:solidFill>
                  <a:srgbClr val="FFFFFF"/>
                </a:solidFill>
                <a:latin typeface="Poppins"/>
                <a:ea typeface="Poppins"/>
                <a:cs typeface="Poppins"/>
                <a:sym typeface="Poppins"/>
              </a:endParaRPr>
            </a:p>
          </p:txBody>
        </p:sp>
      </p:grpSp>
      <p:sp>
        <p:nvSpPr>
          <p:cNvPr id="419" name="Google Shape;419;p29"/>
          <p:cNvSpPr txBox="1"/>
          <p:nvPr/>
        </p:nvSpPr>
        <p:spPr>
          <a:xfrm>
            <a:off x="3386551" y="2142024"/>
            <a:ext cx="1437000" cy="169200"/>
          </a:xfrm>
          <a:prstGeom prst="rect">
            <a:avLst/>
          </a:prstGeom>
          <a:noFill/>
          <a:ln>
            <a:noFill/>
          </a:ln>
        </p:spPr>
        <p:txBody>
          <a:bodyPr anchorCtr="0" anchor="ctr" bIns="0" lIns="0" spcFirstLastPara="1" rIns="0" wrap="square" tIns="0">
            <a:spAutoFit/>
          </a:bodyPr>
          <a:lstStyle/>
          <a:p>
            <a:pPr indent="0" lvl="0" marL="0" marR="0" rtl="0" algn="ctr">
              <a:lnSpc>
                <a:spcPct val="147272"/>
              </a:lnSpc>
              <a:spcBef>
                <a:spcPts val="0"/>
              </a:spcBef>
              <a:spcAft>
                <a:spcPts val="0"/>
              </a:spcAft>
              <a:buClr>
                <a:schemeClr val="accent2"/>
              </a:buClr>
              <a:buSzPts val="1100"/>
              <a:buFont typeface="Poppins"/>
              <a:buNone/>
            </a:pPr>
            <a:r>
              <a:rPr b="0" i="0" lang="en-US" sz="1100" u="none" cap="none" strike="noStrike">
                <a:solidFill>
                  <a:schemeClr val="dk1"/>
                </a:solidFill>
                <a:latin typeface="Poppins"/>
                <a:ea typeface="Poppins"/>
                <a:cs typeface="Poppins"/>
                <a:sym typeface="Poppins"/>
              </a:rPr>
              <a:t>Is it rare?</a:t>
            </a:r>
            <a:endParaRPr b="0" i="0" sz="1100" u="none" cap="none" strike="noStrike">
              <a:solidFill>
                <a:schemeClr val="dk1"/>
              </a:solidFill>
              <a:latin typeface="Poppins"/>
              <a:ea typeface="Poppins"/>
              <a:cs typeface="Poppins"/>
              <a:sym typeface="Poppins"/>
            </a:endParaRPr>
          </a:p>
        </p:txBody>
      </p:sp>
      <p:sp>
        <p:nvSpPr>
          <p:cNvPr id="420" name="Google Shape;420;p29"/>
          <p:cNvSpPr/>
          <p:nvPr/>
        </p:nvSpPr>
        <p:spPr>
          <a:xfrm>
            <a:off x="5282302" y="1855100"/>
            <a:ext cx="1628700" cy="4349400"/>
          </a:xfrm>
          <a:prstGeom prst="round2DiagRect">
            <a:avLst>
              <a:gd fmla="val 16667" name="adj1"/>
              <a:gd fmla="val 0" name="adj2"/>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p:txBody>
      </p:sp>
      <p:grpSp>
        <p:nvGrpSpPr>
          <p:cNvPr id="421" name="Google Shape;421;p29"/>
          <p:cNvGrpSpPr/>
          <p:nvPr/>
        </p:nvGrpSpPr>
        <p:grpSpPr>
          <a:xfrm>
            <a:off x="5148482" y="2570864"/>
            <a:ext cx="1897191" cy="594187"/>
            <a:chOff x="1103083" y="1837757"/>
            <a:chExt cx="2201341" cy="666744"/>
          </a:xfrm>
        </p:grpSpPr>
        <p:sp>
          <p:nvSpPr>
            <p:cNvPr id="422" name="Google Shape;422;p29"/>
            <p:cNvSpPr/>
            <p:nvPr/>
          </p:nvSpPr>
          <p:spPr>
            <a:xfrm>
              <a:off x="1103084" y="1837757"/>
              <a:ext cx="2200505" cy="515783"/>
            </a:xfrm>
            <a:prstGeom prst="roundRect">
              <a:avLst>
                <a:gd fmla="val 0" name="adj"/>
              </a:avLst>
            </a:prstGeom>
            <a:solidFill>
              <a:schemeClr val="dk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800"/>
                <a:buFont typeface="Poppins"/>
                <a:buNone/>
              </a:pPr>
              <a:r>
                <a:rPr b="0" i="0" lang="en-US" sz="2800" u="none" cap="none" strike="noStrike">
                  <a:solidFill>
                    <a:srgbClr val="FFFFFF"/>
                  </a:solidFill>
                  <a:latin typeface="Poppins"/>
                  <a:ea typeface="Poppins"/>
                  <a:cs typeface="Poppins"/>
                  <a:sym typeface="Poppins"/>
                </a:rPr>
                <a:t>I</a:t>
              </a:r>
              <a:endParaRPr/>
            </a:p>
          </p:txBody>
        </p:sp>
        <p:sp>
          <p:nvSpPr>
            <p:cNvPr id="423" name="Google Shape;423;p29"/>
            <p:cNvSpPr/>
            <p:nvPr/>
          </p:nvSpPr>
          <p:spPr>
            <a:xfrm rot="10800000">
              <a:off x="1103083" y="2353540"/>
              <a:ext cx="156943" cy="150961"/>
            </a:xfrm>
            <a:prstGeom prst="rtTriangle">
              <a:avLst/>
            </a:prstGeom>
            <a:solidFill>
              <a:srgbClr val="7F7F7F"/>
            </a:solidFill>
            <a:ln>
              <a:noFill/>
            </a:ln>
          </p:spPr>
          <p:txBody>
            <a:bodyPr anchorCtr="0" anchor="ctr" bIns="0" lIns="0" spcFirstLastPara="1" rIns="0" wrap="square" tIns="0">
              <a:noAutofit/>
            </a:bodyPr>
            <a:lstStyle/>
            <a:p>
              <a:pPr indent="0" lvl="0" marL="0" marR="0" rtl="0" algn="ctr">
                <a:lnSpc>
                  <a:spcPct val="152380"/>
                </a:lnSpc>
                <a:spcBef>
                  <a:spcPts val="0"/>
                </a:spcBef>
                <a:spcAft>
                  <a:spcPts val="0"/>
                </a:spcAft>
                <a:buClr>
                  <a:schemeClr val="dk1"/>
                </a:buClr>
                <a:buSzPts val="1050"/>
                <a:buFont typeface="Calibri"/>
                <a:buNone/>
              </a:pPr>
              <a:r>
                <a:t/>
              </a:r>
              <a:endParaRPr b="0" i="0" sz="1050" u="none" cap="none" strike="noStrike">
                <a:solidFill>
                  <a:srgbClr val="FFFFFF"/>
                </a:solidFill>
                <a:latin typeface="Poppins"/>
                <a:ea typeface="Poppins"/>
                <a:cs typeface="Poppins"/>
                <a:sym typeface="Poppins"/>
              </a:endParaRPr>
            </a:p>
          </p:txBody>
        </p:sp>
        <p:sp>
          <p:nvSpPr>
            <p:cNvPr id="424" name="Google Shape;424;p29"/>
            <p:cNvSpPr/>
            <p:nvPr/>
          </p:nvSpPr>
          <p:spPr>
            <a:xfrm flipH="1" rot="10800000">
              <a:off x="3147481" y="2353539"/>
              <a:ext cx="156943" cy="150961"/>
            </a:xfrm>
            <a:prstGeom prst="rtTriangle">
              <a:avLst/>
            </a:prstGeom>
            <a:solidFill>
              <a:srgbClr val="7F7F7F"/>
            </a:solidFill>
            <a:ln>
              <a:noFill/>
            </a:ln>
          </p:spPr>
          <p:txBody>
            <a:bodyPr anchorCtr="0" anchor="ctr" bIns="0" lIns="0" spcFirstLastPara="1" rIns="0" wrap="square" tIns="0">
              <a:noAutofit/>
            </a:bodyPr>
            <a:lstStyle/>
            <a:p>
              <a:pPr indent="0" lvl="0" marL="0" marR="0" rtl="0" algn="ctr">
                <a:lnSpc>
                  <a:spcPct val="152380"/>
                </a:lnSpc>
                <a:spcBef>
                  <a:spcPts val="0"/>
                </a:spcBef>
                <a:spcAft>
                  <a:spcPts val="0"/>
                </a:spcAft>
                <a:buClr>
                  <a:schemeClr val="dk1"/>
                </a:buClr>
                <a:buSzPts val="1050"/>
                <a:buFont typeface="Calibri"/>
                <a:buNone/>
              </a:pPr>
              <a:r>
                <a:t/>
              </a:r>
              <a:endParaRPr b="0" i="0" sz="1050" u="none" cap="none" strike="noStrike">
                <a:solidFill>
                  <a:srgbClr val="FFFFFF"/>
                </a:solidFill>
                <a:latin typeface="Poppins"/>
                <a:ea typeface="Poppins"/>
                <a:cs typeface="Poppins"/>
                <a:sym typeface="Poppins"/>
              </a:endParaRPr>
            </a:p>
          </p:txBody>
        </p:sp>
      </p:grpSp>
      <p:sp>
        <p:nvSpPr>
          <p:cNvPr id="425" name="Google Shape;425;p29"/>
          <p:cNvSpPr txBox="1"/>
          <p:nvPr/>
        </p:nvSpPr>
        <p:spPr>
          <a:xfrm>
            <a:off x="5378146" y="2044678"/>
            <a:ext cx="1437000" cy="363900"/>
          </a:xfrm>
          <a:prstGeom prst="rect">
            <a:avLst/>
          </a:prstGeom>
          <a:noFill/>
          <a:ln>
            <a:noFill/>
          </a:ln>
        </p:spPr>
        <p:txBody>
          <a:bodyPr anchorCtr="0" anchor="ctr" bIns="0" lIns="0" spcFirstLastPara="1" rIns="0" wrap="square" tIns="0">
            <a:spAutoFit/>
          </a:bodyPr>
          <a:lstStyle/>
          <a:p>
            <a:pPr indent="0" lvl="0" marL="0" marR="0" rtl="0" algn="ctr">
              <a:lnSpc>
                <a:spcPct val="115000"/>
              </a:lnSpc>
              <a:spcBef>
                <a:spcPts val="0"/>
              </a:spcBef>
              <a:spcAft>
                <a:spcPts val="0"/>
              </a:spcAft>
              <a:buClr>
                <a:schemeClr val="accent3"/>
              </a:buClr>
              <a:buSzPts val="1100"/>
              <a:buFont typeface="Poppins"/>
              <a:buNone/>
            </a:pPr>
            <a:r>
              <a:rPr b="0" i="0" lang="en-US" sz="1100" u="none" cap="none" strike="noStrike">
                <a:solidFill>
                  <a:schemeClr val="dk1"/>
                </a:solidFill>
                <a:latin typeface="Poppins"/>
                <a:ea typeface="Poppins"/>
                <a:cs typeface="Poppins"/>
                <a:sym typeface="Poppins"/>
              </a:rPr>
              <a:t>Is it hard to</a:t>
            </a:r>
            <a:endParaRPr>
              <a:solidFill>
                <a:schemeClr val="dk1"/>
              </a:solidFill>
            </a:endParaRPr>
          </a:p>
          <a:p>
            <a:pPr indent="0" lvl="0" marL="0" marR="0" rtl="0" algn="ctr">
              <a:lnSpc>
                <a:spcPct val="115000"/>
              </a:lnSpc>
              <a:spcBef>
                <a:spcPts val="0"/>
              </a:spcBef>
              <a:spcAft>
                <a:spcPts val="0"/>
              </a:spcAft>
              <a:buClr>
                <a:schemeClr val="accent3"/>
              </a:buClr>
              <a:buSzPts val="1100"/>
              <a:buFont typeface="Poppins"/>
              <a:buNone/>
            </a:pPr>
            <a:r>
              <a:rPr b="0" i="0" lang="en-US" sz="1100" u="none" cap="none" strike="noStrike">
                <a:solidFill>
                  <a:schemeClr val="dk1"/>
                </a:solidFill>
                <a:latin typeface="Poppins"/>
                <a:ea typeface="Poppins"/>
                <a:cs typeface="Poppins"/>
                <a:sym typeface="Poppins"/>
              </a:rPr>
              <a:t>imitate?</a:t>
            </a:r>
            <a:endParaRPr b="0" i="0" sz="1100" u="none" cap="none" strike="noStrike">
              <a:solidFill>
                <a:schemeClr val="dk1"/>
              </a:solidFill>
              <a:latin typeface="Poppins"/>
              <a:ea typeface="Poppins"/>
              <a:cs typeface="Poppins"/>
              <a:sym typeface="Poppins"/>
            </a:endParaRPr>
          </a:p>
        </p:txBody>
      </p:sp>
      <p:sp>
        <p:nvSpPr>
          <p:cNvPr id="426" name="Google Shape;426;p29"/>
          <p:cNvSpPr/>
          <p:nvPr/>
        </p:nvSpPr>
        <p:spPr>
          <a:xfrm>
            <a:off x="7273174" y="1855100"/>
            <a:ext cx="1628700" cy="4349400"/>
          </a:xfrm>
          <a:prstGeom prst="round2DiagRect">
            <a:avLst>
              <a:gd fmla="val 16667" name="adj1"/>
              <a:gd fmla="val 0" name="adj2"/>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p:txBody>
      </p:sp>
      <p:grpSp>
        <p:nvGrpSpPr>
          <p:cNvPr id="427" name="Google Shape;427;p29"/>
          <p:cNvGrpSpPr/>
          <p:nvPr/>
        </p:nvGrpSpPr>
        <p:grpSpPr>
          <a:xfrm>
            <a:off x="7139358" y="2570864"/>
            <a:ext cx="1897191" cy="594186"/>
            <a:chOff x="1103083" y="1837757"/>
            <a:chExt cx="2201341" cy="666743"/>
          </a:xfrm>
        </p:grpSpPr>
        <p:sp>
          <p:nvSpPr>
            <p:cNvPr id="428" name="Google Shape;428;p29"/>
            <p:cNvSpPr/>
            <p:nvPr/>
          </p:nvSpPr>
          <p:spPr>
            <a:xfrm>
              <a:off x="1103084" y="1837757"/>
              <a:ext cx="2200505" cy="515783"/>
            </a:xfrm>
            <a:prstGeom prst="roundRect">
              <a:avLst>
                <a:gd fmla="val 0" name="adj"/>
              </a:avLst>
            </a:prstGeom>
            <a:solidFill>
              <a:schemeClr val="dk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800"/>
                <a:buFont typeface="Poppins"/>
                <a:buNone/>
              </a:pPr>
              <a:r>
                <a:rPr b="0" i="0" lang="en-US" sz="2800" u="none" cap="none" strike="noStrike">
                  <a:solidFill>
                    <a:srgbClr val="FFFFFF"/>
                  </a:solidFill>
                  <a:latin typeface="Poppins"/>
                  <a:ea typeface="Poppins"/>
                  <a:cs typeface="Poppins"/>
                  <a:sym typeface="Poppins"/>
                </a:rPr>
                <a:t>O</a:t>
              </a:r>
              <a:endParaRPr/>
            </a:p>
          </p:txBody>
        </p:sp>
        <p:sp>
          <p:nvSpPr>
            <p:cNvPr id="429" name="Google Shape;429;p29"/>
            <p:cNvSpPr/>
            <p:nvPr/>
          </p:nvSpPr>
          <p:spPr>
            <a:xfrm rot="10800000">
              <a:off x="1103083" y="2353538"/>
              <a:ext cx="156943" cy="150961"/>
            </a:xfrm>
            <a:prstGeom prst="rtTriangle">
              <a:avLst/>
            </a:prstGeom>
            <a:solidFill>
              <a:srgbClr val="7F7F7F"/>
            </a:solidFill>
            <a:ln>
              <a:noFill/>
            </a:ln>
          </p:spPr>
          <p:txBody>
            <a:bodyPr anchorCtr="0" anchor="ctr" bIns="0" lIns="0" spcFirstLastPara="1" rIns="0" wrap="square" tIns="0">
              <a:noAutofit/>
            </a:bodyPr>
            <a:lstStyle/>
            <a:p>
              <a:pPr indent="0" lvl="0" marL="0" marR="0" rtl="0" algn="ctr">
                <a:lnSpc>
                  <a:spcPct val="152380"/>
                </a:lnSpc>
                <a:spcBef>
                  <a:spcPts val="0"/>
                </a:spcBef>
                <a:spcAft>
                  <a:spcPts val="0"/>
                </a:spcAft>
                <a:buClr>
                  <a:schemeClr val="dk1"/>
                </a:buClr>
                <a:buSzPts val="1050"/>
                <a:buFont typeface="Calibri"/>
                <a:buNone/>
              </a:pPr>
              <a:r>
                <a:t/>
              </a:r>
              <a:endParaRPr b="0" i="0" sz="1050" u="none" cap="none" strike="noStrike">
                <a:solidFill>
                  <a:srgbClr val="FFFFFF"/>
                </a:solidFill>
                <a:latin typeface="Poppins"/>
                <a:ea typeface="Poppins"/>
                <a:cs typeface="Poppins"/>
                <a:sym typeface="Poppins"/>
              </a:endParaRPr>
            </a:p>
          </p:txBody>
        </p:sp>
        <p:sp>
          <p:nvSpPr>
            <p:cNvPr id="430" name="Google Shape;430;p29"/>
            <p:cNvSpPr/>
            <p:nvPr/>
          </p:nvSpPr>
          <p:spPr>
            <a:xfrm flipH="1" rot="10800000">
              <a:off x="3147481" y="2353539"/>
              <a:ext cx="156943" cy="150961"/>
            </a:xfrm>
            <a:prstGeom prst="rtTriangle">
              <a:avLst/>
            </a:prstGeom>
            <a:solidFill>
              <a:srgbClr val="7F7F7F"/>
            </a:solidFill>
            <a:ln>
              <a:noFill/>
            </a:ln>
          </p:spPr>
          <p:txBody>
            <a:bodyPr anchorCtr="0" anchor="ctr" bIns="0" lIns="0" spcFirstLastPara="1" rIns="0" wrap="square" tIns="0">
              <a:noAutofit/>
            </a:bodyPr>
            <a:lstStyle/>
            <a:p>
              <a:pPr indent="0" lvl="0" marL="0" marR="0" rtl="0" algn="ctr">
                <a:lnSpc>
                  <a:spcPct val="152380"/>
                </a:lnSpc>
                <a:spcBef>
                  <a:spcPts val="0"/>
                </a:spcBef>
                <a:spcAft>
                  <a:spcPts val="0"/>
                </a:spcAft>
                <a:buClr>
                  <a:schemeClr val="dk1"/>
                </a:buClr>
                <a:buSzPts val="1050"/>
                <a:buFont typeface="Calibri"/>
                <a:buNone/>
              </a:pPr>
              <a:r>
                <a:t/>
              </a:r>
              <a:endParaRPr b="0" i="0" sz="1050" u="none" cap="none" strike="noStrike">
                <a:solidFill>
                  <a:srgbClr val="FFFFFF"/>
                </a:solidFill>
                <a:latin typeface="Poppins"/>
                <a:ea typeface="Poppins"/>
                <a:cs typeface="Poppins"/>
                <a:sym typeface="Poppins"/>
              </a:endParaRPr>
            </a:p>
          </p:txBody>
        </p:sp>
      </p:grpSp>
      <p:sp>
        <p:nvSpPr>
          <p:cNvPr id="431" name="Google Shape;431;p29"/>
          <p:cNvSpPr txBox="1"/>
          <p:nvPr/>
        </p:nvSpPr>
        <p:spPr>
          <a:xfrm>
            <a:off x="7369022" y="2044678"/>
            <a:ext cx="1437000" cy="363900"/>
          </a:xfrm>
          <a:prstGeom prst="rect">
            <a:avLst/>
          </a:prstGeom>
          <a:noFill/>
          <a:ln>
            <a:noFill/>
          </a:ln>
        </p:spPr>
        <p:txBody>
          <a:bodyPr anchorCtr="0" anchor="ctr" bIns="0" lIns="0" spcFirstLastPara="1" rIns="0" wrap="square" tIns="0">
            <a:spAutoFit/>
          </a:bodyPr>
          <a:lstStyle/>
          <a:p>
            <a:pPr indent="0" lvl="0" marL="0" marR="0" rtl="0" algn="ctr">
              <a:lnSpc>
                <a:spcPct val="115000"/>
              </a:lnSpc>
              <a:spcBef>
                <a:spcPts val="0"/>
              </a:spcBef>
              <a:spcAft>
                <a:spcPts val="0"/>
              </a:spcAft>
              <a:buClr>
                <a:schemeClr val="accent4"/>
              </a:buClr>
              <a:buSzPts val="1100"/>
              <a:buFont typeface="Poppins"/>
              <a:buNone/>
            </a:pPr>
            <a:r>
              <a:rPr b="0" i="0" lang="en-US" sz="1100" u="none" cap="none" strike="noStrike">
                <a:solidFill>
                  <a:schemeClr val="dk1"/>
                </a:solidFill>
                <a:latin typeface="Poppins"/>
                <a:ea typeface="Poppins"/>
                <a:cs typeface="Poppins"/>
                <a:sym typeface="Poppins"/>
              </a:rPr>
              <a:t>Is the firm organized around?</a:t>
            </a:r>
            <a:endParaRPr b="0" i="0" sz="1100" u="none" cap="none" strike="noStrike">
              <a:solidFill>
                <a:schemeClr val="dk1"/>
              </a:solidFill>
              <a:latin typeface="Poppins"/>
              <a:ea typeface="Poppins"/>
              <a:cs typeface="Poppins"/>
              <a:sym typeface="Poppins"/>
            </a:endParaRPr>
          </a:p>
        </p:txBody>
      </p:sp>
      <p:grpSp>
        <p:nvGrpSpPr>
          <p:cNvPr id="432" name="Google Shape;432;p29"/>
          <p:cNvGrpSpPr/>
          <p:nvPr/>
        </p:nvGrpSpPr>
        <p:grpSpPr>
          <a:xfrm>
            <a:off x="979315" y="3692785"/>
            <a:ext cx="10233369" cy="1855608"/>
            <a:chOff x="979315" y="3692785"/>
            <a:chExt cx="10233369" cy="1855608"/>
          </a:xfrm>
        </p:grpSpPr>
        <p:sp>
          <p:nvSpPr>
            <p:cNvPr id="433" name="Google Shape;433;p29"/>
            <p:cNvSpPr/>
            <p:nvPr/>
          </p:nvSpPr>
          <p:spPr>
            <a:xfrm>
              <a:off x="979315" y="3692785"/>
              <a:ext cx="10233369" cy="618537"/>
            </a:xfrm>
            <a:prstGeom prst="roundRect">
              <a:avLst>
                <a:gd fmla="val 0" name="adj"/>
              </a:avLst>
            </a:prstGeom>
            <a:solidFill>
              <a:srgbClr val="EFEFEF"/>
            </a:solidFill>
            <a:ln>
              <a:noFill/>
            </a:ln>
          </p:spPr>
          <p:txBody>
            <a:bodyPr anchorCtr="0" anchor="ctr" bIns="0" lIns="0" spcFirstLastPara="1" rIns="0" wrap="square" tIns="0">
              <a:noAutofit/>
            </a:bodyPr>
            <a:lstStyle/>
            <a:p>
              <a:pPr indent="0" lvl="0" marL="0" marR="0" rtl="0" algn="ctr">
                <a:lnSpc>
                  <a:spcPct val="177777"/>
                </a:lnSpc>
                <a:spcBef>
                  <a:spcPts val="0"/>
                </a:spcBef>
                <a:spcAft>
                  <a:spcPts val="0"/>
                </a:spcAft>
                <a:buClr>
                  <a:schemeClr val="dk1"/>
                </a:buClr>
                <a:buSzPts val="900"/>
                <a:buFont typeface="Calibri"/>
                <a:buNone/>
              </a:pPr>
              <a:r>
                <a:t/>
              </a:r>
              <a:endParaRPr b="0" i="0" sz="900" u="none" cap="none" strike="noStrike">
                <a:solidFill>
                  <a:srgbClr val="000000"/>
                </a:solidFill>
                <a:latin typeface="Poppins"/>
                <a:ea typeface="Poppins"/>
                <a:cs typeface="Poppins"/>
                <a:sym typeface="Poppins"/>
              </a:endParaRPr>
            </a:p>
          </p:txBody>
        </p:sp>
        <p:sp>
          <p:nvSpPr>
            <p:cNvPr id="434" name="Google Shape;434;p29"/>
            <p:cNvSpPr/>
            <p:nvPr/>
          </p:nvSpPr>
          <p:spPr>
            <a:xfrm>
              <a:off x="979315" y="4929856"/>
              <a:ext cx="10233369" cy="618537"/>
            </a:xfrm>
            <a:prstGeom prst="roundRect">
              <a:avLst>
                <a:gd fmla="val 0" name="adj"/>
              </a:avLst>
            </a:prstGeom>
            <a:solidFill>
              <a:srgbClr val="EFEFEF"/>
            </a:solidFill>
            <a:ln>
              <a:noFill/>
            </a:ln>
          </p:spPr>
          <p:txBody>
            <a:bodyPr anchorCtr="0" anchor="ctr" bIns="0" lIns="0" spcFirstLastPara="1" rIns="0" wrap="square" tIns="0">
              <a:noAutofit/>
            </a:bodyPr>
            <a:lstStyle/>
            <a:p>
              <a:pPr indent="0" lvl="0" marL="0" marR="0" rtl="0" algn="ctr">
                <a:lnSpc>
                  <a:spcPct val="177777"/>
                </a:lnSpc>
                <a:spcBef>
                  <a:spcPts val="0"/>
                </a:spcBef>
                <a:spcAft>
                  <a:spcPts val="0"/>
                </a:spcAft>
                <a:buClr>
                  <a:schemeClr val="dk1"/>
                </a:buClr>
                <a:buSzPts val="900"/>
                <a:buFont typeface="Calibri"/>
                <a:buNone/>
              </a:pPr>
              <a:r>
                <a:t/>
              </a:r>
              <a:endParaRPr b="0" i="0" sz="900" u="none" cap="none" strike="noStrike">
                <a:solidFill>
                  <a:srgbClr val="000000"/>
                </a:solidFill>
                <a:latin typeface="Poppins"/>
                <a:ea typeface="Poppins"/>
                <a:cs typeface="Poppins"/>
                <a:sym typeface="Poppins"/>
              </a:endParaRPr>
            </a:p>
          </p:txBody>
        </p:sp>
      </p:grpSp>
      <p:sp>
        <p:nvSpPr>
          <p:cNvPr id="435" name="Google Shape;435;p29"/>
          <p:cNvSpPr txBox="1"/>
          <p:nvPr/>
        </p:nvSpPr>
        <p:spPr>
          <a:xfrm>
            <a:off x="9364486" y="3219975"/>
            <a:ext cx="1437143" cy="324256"/>
          </a:xfrm>
          <a:prstGeom prst="rect">
            <a:avLst/>
          </a:prstGeom>
          <a:noFill/>
          <a:ln>
            <a:noFill/>
          </a:ln>
        </p:spPr>
        <p:txBody>
          <a:bodyPr anchorCtr="0" anchor="ctr" bIns="0" lIns="0" spcFirstLastPara="1" rIns="0" wrap="square" tIns="0">
            <a:spAutoFit/>
          </a:bodyPr>
          <a:lstStyle/>
          <a:p>
            <a:pPr indent="0" lvl="0" marL="0" marR="0" rtl="0" algn="ctr">
              <a:lnSpc>
                <a:spcPct val="140000"/>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Competitive disadvantage</a:t>
            </a:r>
            <a:endParaRPr b="0" i="0" sz="900" u="none" cap="none" strike="noStrike">
              <a:solidFill>
                <a:srgbClr val="000000"/>
              </a:solidFill>
              <a:latin typeface="Poppins"/>
              <a:ea typeface="Poppins"/>
              <a:cs typeface="Poppins"/>
              <a:sym typeface="Poppins"/>
            </a:endParaRPr>
          </a:p>
        </p:txBody>
      </p:sp>
      <p:sp>
        <p:nvSpPr>
          <p:cNvPr id="436" name="Google Shape;436;p29"/>
          <p:cNvSpPr txBox="1"/>
          <p:nvPr/>
        </p:nvSpPr>
        <p:spPr>
          <a:xfrm>
            <a:off x="9364486" y="3913635"/>
            <a:ext cx="1437143" cy="159659"/>
          </a:xfrm>
          <a:prstGeom prst="rect">
            <a:avLst/>
          </a:prstGeom>
          <a:noFill/>
          <a:ln>
            <a:noFill/>
          </a:ln>
        </p:spPr>
        <p:txBody>
          <a:bodyPr anchorCtr="0" anchor="ctr" bIns="0" lIns="0" spcFirstLastPara="1" rIns="0" wrap="square" tIns="0">
            <a:spAutoFit/>
          </a:bodyPr>
          <a:lstStyle/>
          <a:p>
            <a:pPr indent="0" lvl="0" marL="0" marR="0" rtl="0" algn="ctr">
              <a:lnSpc>
                <a:spcPct val="140000"/>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Competitive parity</a:t>
            </a:r>
            <a:endParaRPr b="0" i="0" sz="900" u="none" cap="none" strike="noStrike">
              <a:solidFill>
                <a:srgbClr val="000000"/>
              </a:solidFill>
              <a:latin typeface="Poppins"/>
              <a:ea typeface="Poppins"/>
              <a:cs typeface="Poppins"/>
              <a:sym typeface="Poppins"/>
            </a:endParaRPr>
          </a:p>
        </p:txBody>
      </p:sp>
      <p:sp>
        <p:nvSpPr>
          <p:cNvPr id="437" name="Google Shape;437;p29"/>
          <p:cNvSpPr txBox="1"/>
          <p:nvPr/>
        </p:nvSpPr>
        <p:spPr>
          <a:xfrm>
            <a:off x="9319402" y="4458553"/>
            <a:ext cx="1527310" cy="324256"/>
          </a:xfrm>
          <a:prstGeom prst="rect">
            <a:avLst/>
          </a:prstGeom>
          <a:noFill/>
          <a:ln>
            <a:noFill/>
          </a:ln>
        </p:spPr>
        <p:txBody>
          <a:bodyPr anchorCtr="0" anchor="ctr" bIns="0" lIns="0" spcFirstLastPara="1" rIns="0" wrap="square" tIns="0">
            <a:spAutoFit/>
          </a:bodyPr>
          <a:lstStyle/>
          <a:p>
            <a:pPr indent="0" lvl="0" marL="0" marR="0" rtl="0" algn="ctr">
              <a:lnSpc>
                <a:spcPct val="140000"/>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Temporary competitive advantage</a:t>
            </a:r>
            <a:endParaRPr b="0" i="0" sz="900" u="none" cap="none" strike="noStrike">
              <a:solidFill>
                <a:srgbClr val="000000"/>
              </a:solidFill>
              <a:latin typeface="Poppins"/>
              <a:ea typeface="Poppins"/>
              <a:cs typeface="Poppins"/>
              <a:sym typeface="Poppins"/>
            </a:endParaRPr>
          </a:p>
        </p:txBody>
      </p:sp>
      <p:sp>
        <p:nvSpPr>
          <p:cNvPr id="438" name="Google Shape;438;p29"/>
          <p:cNvSpPr txBox="1"/>
          <p:nvPr/>
        </p:nvSpPr>
        <p:spPr>
          <a:xfrm>
            <a:off x="9319402" y="5086859"/>
            <a:ext cx="1527310" cy="324256"/>
          </a:xfrm>
          <a:prstGeom prst="rect">
            <a:avLst/>
          </a:prstGeom>
          <a:noFill/>
          <a:ln>
            <a:noFill/>
          </a:ln>
        </p:spPr>
        <p:txBody>
          <a:bodyPr anchorCtr="0" anchor="ctr" bIns="0" lIns="0" spcFirstLastPara="1" rIns="0" wrap="square" tIns="0">
            <a:spAutoFit/>
          </a:bodyPr>
          <a:lstStyle/>
          <a:p>
            <a:pPr indent="0" lvl="0" marL="0" marR="0" rtl="0" algn="ctr">
              <a:lnSpc>
                <a:spcPct val="140000"/>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Unused competitive advantage</a:t>
            </a:r>
            <a:endParaRPr b="0" i="0" sz="900" u="none" cap="none" strike="noStrike">
              <a:solidFill>
                <a:srgbClr val="000000"/>
              </a:solidFill>
              <a:latin typeface="Poppins"/>
              <a:ea typeface="Poppins"/>
              <a:cs typeface="Poppins"/>
              <a:sym typeface="Poppins"/>
            </a:endParaRPr>
          </a:p>
        </p:txBody>
      </p:sp>
      <p:sp>
        <p:nvSpPr>
          <p:cNvPr id="439" name="Google Shape;439;p29"/>
          <p:cNvSpPr txBox="1"/>
          <p:nvPr/>
        </p:nvSpPr>
        <p:spPr>
          <a:xfrm>
            <a:off x="9319402" y="5695439"/>
            <a:ext cx="1527310" cy="324256"/>
          </a:xfrm>
          <a:prstGeom prst="rect">
            <a:avLst/>
          </a:prstGeom>
          <a:noFill/>
          <a:ln>
            <a:noFill/>
          </a:ln>
        </p:spPr>
        <p:txBody>
          <a:bodyPr anchorCtr="0" anchor="ctr" bIns="0" lIns="0" spcFirstLastPara="1" rIns="0" wrap="square" tIns="0">
            <a:spAutoFit/>
          </a:bodyPr>
          <a:lstStyle/>
          <a:p>
            <a:pPr indent="0" lvl="0" marL="0" marR="0" rtl="0" algn="ctr">
              <a:lnSpc>
                <a:spcPct val="140000"/>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Sustainable</a:t>
            </a:r>
            <a:endParaRPr/>
          </a:p>
          <a:p>
            <a:pPr indent="0" lvl="0" marL="0" marR="0" rtl="0" algn="ctr">
              <a:lnSpc>
                <a:spcPct val="140000"/>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Advantage</a:t>
            </a:r>
            <a:endParaRPr b="0" i="0" sz="900" u="none" cap="none" strike="noStrike">
              <a:solidFill>
                <a:srgbClr val="000000"/>
              </a:solidFill>
              <a:latin typeface="Poppins"/>
              <a:ea typeface="Poppins"/>
              <a:cs typeface="Poppins"/>
              <a:sym typeface="Poppins"/>
            </a:endParaRPr>
          </a:p>
        </p:txBody>
      </p:sp>
      <p:grpSp>
        <p:nvGrpSpPr>
          <p:cNvPr id="440" name="Google Shape;440;p29"/>
          <p:cNvGrpSpPr/>
          <p:nvPr/>
        </p:nvGrpSpPr>
        <p:grpSpPr>
          <a:xfrm>
            <a:off x="1993941" y="3881648"/>
            <a:ext cx="239638" cy="239638"/>
            <a:chOff x="3997269" y="2187204"/>
            <a:chExt cx="455421" cy="455421"/>
          </a:xfrm>
        </p:grpSpPr>
        <p:sp>
          <p:nvSpPr>
            <p:cNvPr id="441" name="Google Shape;441;p29"/>
            <p:cNvSpPr/>
            <p:nvPr/>
          </p:nvSpPr>
          <p:spPr>
            <a:xfrm>
              <a:off x="3997269" y="2187204"/>
              <a:ext cx="455421" cy="455421"/>
            </a:xfrm>
            <a:prstGeom prst="ellipse">
              <a:avLst/>
            </a:prstGeom>
            <a:solidFill>
              <a:schemeClr val="accent5"/>
            </a:solidFill>
            <a:ln cap="flat" cmpd="sng" w="127000">
              <a:solidFill>
                <a:schemeClr val="accent5">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442" name="Google Shape;442;p29"/>
            <p:cNvPicPr preferRelativeResize="0"/>
            <p:nvPr/>
          </p:nvPicPr>
          <p:blipFill rotWithShape="1">
            <a:blip r:embed="rId3">
              <a:alphaModFix/>
            </a:blip>
            <a:srcRect b="0" l="0" r="0" t="0"/>
            <a:stretch/>
          </p:blipFill>
          <p:spPr>
            <a:xfrm>
              <a:off x="4107586" y="2315035"/>
              <a:ext cx="234031" cy="234031"/>
            </a:xfrm>
            <a:prstGeom prst="rect">
              <a:avLst/>
            </a:prstGeom>
            <a:noFill/>
            <a:ln>
              <a:noFill/>
            </a:ln>
          </p:spPr>
        </p:pic>
      </p:grpSp>
      <p:grpSp>
        <p:nvGrpSpPr>
          <p:cNvPr id="443" name="Google Shape;443;p29"/>
          <p:cNvGrpSpPr/>
          <p:nvPr/>
        </p:nvGrpSpPr>
        <p:grpSpPr>
          <a:xfrm>
            <a:off x="1993941" y="3244708"/>
            <a:ext cx="239638" cy="239638"/>
            <a:chOff x="3997269" y="2187204"/>
            <a:chExt cx="455421" cy="455421"/>
          </a:xfrm>
        </p:grpSpPr>
        <p:sp>
          <p:nvSpPr>
            <p:cNvPr id="444" name="Google Shape;444;p29"/>
            <p:cNvSpPr/>
            <p:nvPr/>
          </p:nvSpPr>
          <p:spPr>
            <a:xfrm>
              <a:off x="3997269" y="2187204"/>
              <a:ext cx="455421" cy="455421"/>
            </a:xfrm>
            <a:prstGeom prst="ellipse">
              <a:avLst/>
            </a:prstGeom>
            <a:solidFill>
              <a:srgbClr val="7F7F7F"/>
            </a:solidFill>
            <a:ln cap="flat" cmpd="sng" w="127000">
              <a:solidFill>
                <a:srgbClr val="7F7F7F">
                  <a:alpha val="37647"/>
                </a:srgb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lose with solid fill" id="445" name="Google Shape;445;p29"/>
            <p:cNvPicPr preferRelativeResize="0"/>
            <p:nvPr/>
          </p:nvPicPr>
          <p:blipFill rotWithShape="1">
            <a:blip r:embed="rId4">
              <a:alphaModFix/>
            </a:blip>
            <a:srcRect b="0" l="0" r="0" t="0"/>
            <a:stretch/>
          </p:blipFill>
          <p:spPr>
            <a:xfrm>
              <a:off x="4106860" y="2294725"/>
              <a:ext cx="236025" cy="236025"/>
            </a:xfrm>
            <a:prstGeom prst="rect">
              <a:avLst/>
            </a:prstGeom>
            <a:noFill/>
            <a:ln>
              <a:noFill/>
            </a:ln>
          </p:spPr>
        </p:pic>
      </p:grpSp>
      <p:grpSp>
        <p:nvGrpSpPr>
          <p:cNvPr id="446" name="Google Shape;446;p29"/>
          <p:cNvGrpSpPr/>
          <p:nvPr/>
        </p:nvGrpSpPr>
        <p:grpSpPr>
          <a:xfrm>
            <a:off x="3986516" y="3881648"/>
            <a:ext cx="239638" cy="239638"/>
            <a:chOff x="3997269" y="2187204"/>
            <a:chExt cx="455421" cy="455421"/>
          </a:xfrm>
        </p:grpSpPr>
        <p:sp>
          <p:nvSpPr>
            <p:cNvPr id="447" name="Google Shape;447;p29"/>
            <p:cNvSpPr/>
            <p:nvPr/>
          </p:nvSpPr>
          <p:spPr>
            <a:xfrm>
              <a:off x="3997269" y="2187204"/>
              <a:ext cx="455421" cy="455421"/>
            </a:xfrm>
            <a:prstGeom prst="ellipse">
              <a:avLst/>
            </a:prstGeom>
            <a:solidFill>
              <a:srgbClr val="7F7F7F"/>
            </a:solidFill>
            <a:ln cap="flat" cmpd="sng" w="127000">
              <a:solidFill>
                <a:srgbClr val="7F7F7F">
                  <a:alpha val="37647"/>
                </a:srgb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lose with solid fill" id="448" name="Google Shape;448;p29"/>
            <p:cNvPicPr preferRelativeResize="0"/>
            <p:nvPr/>
          </p:nvPicPr>
          <p:blipFill rotWithShape="1">
            <a:blip r:embed="rId4">
              <a:alphaModFix/>
            </a:blip>
            <a:srcRect b="0" l="0" r="0" t="0"/>
            <a:stretch/>
          </p:blipFill>
          <p:spPr>
            <a:xfrm>
              <a:off x="4106860" y="2294725"/>
              <a:ext cx="236025" cy="236025"/>
            </a:xfrm>
            <a:prstGeom prst="rect">
              <a:avLst/>
            </a:prstGeom>
            <a:noFill/>
            <a:ln>
              <a:noFill/>
            </a:ln>
          </p:spPr>
        </p:pic>
      </p:grpSp>
      <p:grpSp>
        <p:nvGrpSpPr>
          <p:cNvPr id="449" name="Google Shape;449;p29"/>
          <p:cNvGrpSpPr/>
          <p:nvPr/>
        </p:nvGrpSpPr>
        <p:grpSpPr>
          <a:xfrm>
            <a:off x="5979375" y="4505441"/>
            <a:ext cx="239638" cy="239638"/>
            <a:chOff x="3997269" y="2187204"/>
            <a:chExt cx="455421" cy="455421"/>
          </a:xfrm>
        </p:grpSpPr>
        <p:sp>
          <p:nvSpPr>
            <p:cNvPr id="450" name="Google Shape;450;p29"/>
            <p:cNvSpPr/>
            <p:nvPr/>
          </p:nvSpPr>
          <p:spPr>
            <a:xfrm>
              <a:off x="3997269" y="2187204"/>
              <a:ext cx="455421" cy="455421"/>
            </a:xfrm>
            <a:prstGeom prst="ellipse">
              <a:avLst/>
            </a:prstGeom>
            <a:solidFill>
              <a:srgbClr val="7F7F7F"/>
            </a:solidFill>
            <a:ln cap="flat" cmpd="sng" w="127000">
              <a:solidFill>
                <a:srgbClr val="7F7F7F">
                  <a:alpha val="37647"/>
                </a:srgb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lose with solid fill" id="451" name="Google Shape;451;p29"/>
            <p:cNvPicPr preferRelativeResize="0"/>
            <p:nvPr/>
          </p:nvPicPr>
          <p:blipFill rotWithShape="1">
            <a:blip r:embed="rId4">
              <a:alphaModFix/>
            </a:blip>
            <a:srcRect b="0" l="0" r="0" t="0"/>
            <a:stretch/>
          </p:blipFill>
          <p:spPr>
            <a:xfrm>
              <a:off x="4106860" y="2294725"/>
              <a:ext cx="236025" cy="236025"/>
            </a:xfrm>
            <a:prstGeom prst="rect">
              <a:avLst/>
            </a:prstGeom>
            <a:noFill/>
            <a:ln>
              <a:noFill/>
            </a:ln>
          </p:spPr>
        </p:pic>
      </p:grpSp>
      <p:grpSp>
        <p:nvGrpSpPr>
          <p:cNvPr id="452" name="Google Shape;452;p29"/>
          <p:cNvGrpSpPr/>
          <p:nvPr/>
        </p:nvGrpSpPr>
        <p:grpSpPr>
          <a:xfrm>
            <a:off x="7971096" y="5122663"/>
            <a:ext cx="239638" cy="239638"/>
            <a:chOff x="3997269" y="2187204"/>
            <a:chExt cx="455421" cy="455421"/>
          </a:xfrm>
        </p:grpSpPr>
        <p:sp>
          <p:nvSpPr>
            <p:cNvPr id="453" name="Google Shape;453;p29"/>
            <p:cNvSpPr/>
            <p:nvPr/>
          </p:nvSpPr>
          <p:spPr>
            <a:xfrm>
              <a:off x="3997269" y="2187204"/>
              <a:ext cx="455421" cy="455421"/>
            </a:xfrm>
            <a:prstGeom prst="ellipse">
              <a:avLst/>
            </a:prstGeom>
            <a:solidFill>
              <a:srgbClr val="7F7F7F"/>
            </a:solidFill>
            <a:ln cap="flat" cmpd="sng" w="127000">
              <a:solidFill>
                <a:srgbClr val="7F7F7F">
                  <a:alpha val="37647"/>
                </a:srgb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lose with solid fill" id="454" name="Google Shape;454;p29"/>
            <p:cNvPicPr preferRelativeResize="0"/>
            <p:nvPr/>
          </p:nvPicPr>
          <p:blipFill rotWithShape="1">
            <a:blip r:embed="rId4">
              <a:alphaModFix/>
            </a:blip>
            <a:srcRect b="0" l="0" r="0" t="0"/>
            <a:stretch/>
          </p:blipFill>
          <p:spPr>
            <a:xfrm>
              <a:off x="4106860" y="2294725"/>
              <a:ext cx="236025" cy="236025"/>
            </a:xfrm>
            <a:prstGeom prst="rect">
              <a:avLst/>
            </a:prstGeom>
            <a:noFill/>
            <a:ln>
              <a:noFill/>
            </a:ln>
          </p:spPr>
        </p:pic>
      </p:grpSp>
      <p:grpSp>
        <p:nvGrpSpPr>
          <p:cNvPr id="455" name="Google Shape;455;p29"/>
          <p:cNvGrpSpPr/>
          <p:nvPr/>
        </p:nvGrpSpPr>
        <p:grpSpPr>
          <a:xfrm>
            <a:off x="1993941" y="4503999"/>
            <a:ext cx="239638" cy="239638"/>
            <a:chOff x="3997269" y="2187204"/>
            <a:chExt cx="455421" cy="455421"/>
          </a:xfrm>
        </p:grpSpPr>
        <p:sp>
          <p:nvSpPr>
            <p:cNvPr id="456" name="Google Shape;456;p29"/>
            <p:cNvSpPr/>
            <p:nvPr/>
          </p:nvSpPr>
          <p:spPr>
            <a:xfrm>
              <a:off x="3997269" y="2187204"/>
              <a:ext cx="455421" cy="455421"/>
            </a:xfrm>
            <a:prstGeom prst="ellipse">
              <a:avLst/>
            </a:prstGeom>
            <a:solidFill>
              <a:schemeClr val="accent5"/>
            </a:solidFill>
            <a:ln cap="flat" cmpd="sng" w="127000">
              <a:solidFill>
                <a:schemeClr val="accent5">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457" name="Google Shape;457;p29"/>
            <p:cNvPicPr preferRelativeResize="0"/>
            <p:nvPr/>
          </p:nvPicPr>
          <p:blipFill rotWithShape="1">
            <a:blip r:embed="rId3">
              <a:alphaModFix/>
            </a:blip>
            <a:srcRect b="0" l="0" r="0" t="0"/>
            <a:stretch/>
          </p:blipFill>
          <p:spPr>
            <a:xfrm>
              <a:off x="4107586" y="2315035"/>
              <a:ext cx="234031" cy="234031"/>
            </a:xfrm>
            <a:prstGeom prst="rect">
              <a:avLst/>
            </a:prstGeom>
            <a:noFill/>
            <a:ln>
              <a:noFill/>
            </a:ln>
          </p:spPr>
        </p:pic>
      </p:grpSp>
      <p:grpSp>
        <p:nvGrpSpPr>
          <p:cNvPr id="458" name="Google Shape;458;p29"/>
          <p:cNvGrpSpPr/>
          <p:nvPr/>
        </p:nvGrpSpPr>
        <p:grpSpPr>
          <a:xfrm>
            <a:off x="1993941" y="5117297"/>
            <a:ext cx="239638" cy="239638"/>
            <a:chOff x="3997269" y="2187204"/>
            <a:chExt cx="455421" cy="455421"/>
          </a:xfrm>
        </p:grpSpPr>
        <p:sp>
          <p:nvSpPr>
            <p:cNvPr id="459" name="Google Shape;459;p29"/>
            <p:cNvSpPr/>
            <p:nvPr/>
          </p:nvSpPr>
          <p:spPr>
            <a:xfrm>
              <a:off x="3997269" y="2187204"/>
              <a:ext cx="455421" cy="455421"/>
            </a:xfrm>
            <a:prstGeom prst="ellipse">
              <a:avLst/>
            </a:prstGeom>
            <a:solidFill>
              <a:schemeClr val="accent5"/>
            </a:solidFill>
            <a:ln cap="flat" cmpd="sng" w="127000">
              <a:solidFill>
                <a:schemeClr val="accent5">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460" name="Google Shape;460;p29"/>
            <p:cNvPicPr preferRelativeResize="0"/>
            <p:nvPr/>
          </p:nvPicPr>
          <p:blipFill rotWithShape="1">
            <a:blip r:embed="rId3">
              <a:alphaModFix/>
            </a:blip>
            <a:srcRect b="0" l="0" r="0" t="0"/>
            <a:stretch/>
          </p:blipFill>
          <p:spPr>
            <a:xfrm>
              <a:off x="4107586" y="2315035"/>
              <a:ext cx="234031" cy="234031"/>
            </a:xfrm>
            <a:prstGeom prst="rect">
              <a:avLst/>
            </a:prstGeom>
            <a:noFill/>
            <a:ln>
              <a:noFill/>
            </a:ln>
          </p:spPr>
        </p:pic>
      </p:grpSp>
      <p:grpSp>
        <p:nvGrpSpPr>
          <p:cNvPr id="461" name="Google Shape;461;p29"/>
          <p:cNvGrpSpPr/>
          <p:nvPr/>
        </p:nvGrpSpPr>
        <p:grpSpPr>
          <a:xfrm>
            <a:off x="1993941" y="5742328"/>
            <a:ext cx="239638" cy="239638"/>
            <a:chOff x="3997269" y="2187204"/>
            <a:chExt cx="455421" cy="455421"/>
          </a:xfrm>
        </p:grpSpPr>
        <p:sp>
          <p:nvSpPr>
            <p:cNvPr id="462" name="Google Shape;462;p29"/>
            <p:cNvSpPr/>
            <p:nvPr/>
          </p:nvSpPr>
          <p:spPr>
            <a:xfrm>
              <a:off x="3997269" y="2187204"/>
              <a:ext cx="455421" cy="455421"/>
            </a:xfrm>
            <a:prstGeom prst="ellipse">
              <a:avLst/>
            </a:prstGeom>
            <a:solidFill>
              <a:schemeClr val="accent5"/>
            </a:solidFill>
            <a:ln cap="flat" cmpd="sng" w="127000">
              <a:solidFill>
                <a:schemeClr val="accent5">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463" name="Google Shape;463;p29"/>
            <p:cNvPicPr preferRelativeResize="0"/>
            <p:nvPr/>
          </p:nvPicPr>
          <p:blipFill rotWithShape="1">
            <a:blip r:embed="rId3">
              <a:alphaModFix/>
            </a:blip>
            <a:srcRect b="0" l="0" r="0" t="0"/>
            <a:stretch/>
          </p:blipFill>
          <p:spPr>
            <a:xfrm>
              <a:off x="4107586" y="2315035"/>
              <a:ext cx="234031" cy="234031"/>
            </a:xfrm>
            <a:prstGeom prst="rect">
              <a:avLst/>
            </a:prstGeom>
            <a:noFill/>
            <a:ln>
              <a:noFill/>
            </a:ln>
          </p:spPr>
        </p:pic>
      </p:grpSp>
      <p:grpSp>
        <p:nvGrpSpPr>
          <p:cNvPr id="464" name="Google Shape;464;p29"/>
          <p:cNvGrpSpPr/>
          <p:nvPr/>
        </p:nvGrpSpPr>
        <p:grpSpPr>
          <a:xfrm>
            <a:off x="3986516" y="5737192"/>
            <a:ext cx="239638" cy="239638"/>
            <a:chOff x="3997269" y="2187204"/>
            <a:chExt cx="455421" cy="455421"/>
          </a:xfrm>
        </p:grpSpPr>
        <p:sp>
          <p:nvSpPr>
            <p:cNvPr id="465" name="Google Shape;465;p29"/>
            <p:cNvSpPr/>
            <p:nvPr/>
          </p:nvSpPr>
          <p:spPr>
            <a:xfrm>
              <a:off x="3997269" y="2187204"/>
              <a:ext cx="455421" cy="455421"/>
            </a:xfrm>
            <a:prstGeom prst="ellipse">
              <a:avLst/>
            </a:prstGeom>
            <a:solidFill>
              <a:schemeClr val="accent5"/>
            </a:solidFill>
            <a:ln cap="flat" cmpd="sng" w="127000">
              <a:solidFill>
                <a:schemeClr val="accent5">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466" name="Google Shape;466;p29"/>
            <p:cNvPicPr preferRelativeResize="0"/>
            <p:nvPr/>
          </p:nvPicPr>
          <p:blipFill rotWithShape="1">
            <a:blip r:embed="rId3">
              <a:alphaModFix/>
            </a:blip>
            <a:srcRect b="0" l="0" r="0" t="0"/>
            <a:stretch/>
          </p:blipFill>
          <p:spPr>
            <a:xfrm>
              <a:off x="4107586" y="2315035"/>
              <a:ext cx="234031" cy="234031"/>
            </a:xfrm>
            <a:prstGeom prst="rect">
              <a:avLst/>
            </a:prstGeom>
            <a:noFill/>
            <a:ln>
              <a:noFill/>
            </a:ln>
          </p:spPr>
        </p:pic>
      </p:grpSp>
      <p:grpSp>
        <p:nvGrpSpPr>
          <p:cNvPr id="467" name="Google Shape;467;p29"/>
          <p:cNvGrpSpPr/>
          <p:nvPr/>
        </p:nvGrpSpPr>
        <p:grpSpPr>
          <a:xfrm>
            <a:off x="3986516" y="5114003"/>
            <a:ext cx="239638" cy="239638"/>
            <a:chOff x="3997269" y="2187204"/>
            <a:chExt cx="455421" cy="455421"/>
          </a:xfrm>
        </p:grpSpPr>
        <p:sp>
          <p:nvSpPr>
            <p:cNvPr id="468" name="Google Shape;468;p29"/>
            <p:cNvSpPr/>
            <p:nvPr/>
          </p:nvSpPr>
          <p:spPr>
            <a:xfrm>
              <a:off x="3997269" y="2187204"/>
              <a:ext cx="455421" cy="455421"/>
            </a:xfrm>
            <a:prstGeom prst="ellipse">
              <a:avLst/>
            </a:prstGeom>
            <a:solidFill>
              <a:schemeClr val="accent5"/>
            </a:solidFill>
            <a:ln cap="flat" cmpd="sng" w="127000">
              <a:solidFill>
                <a:schemeClr val="accent5">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469" name="Google Shape;469;p29"/>
            <p:cNvPicPr preferRelativeResize="0"/>
            <p:nvPr/>
          </p:nvPicPr>
          <p:blipFill rotWithShape="1">
            <a:blip r:embed="rId3">
              <a:alphaModFix/>
            </a:blip>
            <a:srcRect b="0" l="0" r="0" t="0"/>
            <a:stretch/>
          </p:blipFill>
          <p:spPr>
            <a:xfrm>
              <a:off x="4107586" y="2315035"/>
              <a:ext cx="234031" cy="234031"/>
            </a:xfrm>
            <a:prstGeom prst="rect">
              <a:avLst/>
            </a:prstGeom>
            <a:noFill/>
            <a:ln>
              <a:noFill/>
            </a:ln>
          </p:spPr>
        </p:pic>
      </p:grpSp>
      <p:grpSp>
        <p:nvGrpSpPr>
          <p:cNvPr id="470" name="Google Shape;470;p29"/>
          <p:cNvGrpSpPr/>
          <p:nvPr/>
        </p:nvGrpSpPr>
        <p:grpSpPr>
          <a:xfrm>
            <a:off x="3986516" y="4503999"/>
            <a:ext cx="239638" cy="239638"/>
            <a:chOff x="3997269" y="2187204"/>
            <a:chExt cx="455421" cy="455421"/>
          </a:xfrm>
        </p:grpSpPr>
        <p:sp>
          <p:nvSpPr>
            <p:cNvPr id="471" name="Google Shape;471;p29"/>
            <p:cNvSpPr/>
            <p:nvPr/>
          </p:nvSpPr>
          <p:spPr>
            <a:xfrm>
              <a:off x="3997269" y="2187204"/>
              <a:ext cx="455421" cy="455421"/>
            </a:xfrm>
            <a:prstGeom prst="ellipse">
              <a:avLst/>
            </a:prstGeom>
            <a:solidFill>
              <a:schemeClr val="accent5"/>
            </a:solidFill>
            <a:ln cap="flat" cmpd="sng" w="127000">
              <a:solidFill>
                <a:schemeClr val="accent5">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472" name="Google Shape;472;p29"/>
            <p:cNvPicPr preferRelativeResize="0"/>
            <p:nvPr/>
          </p:nvPicPr>
          <p:blipFill rotWithShape="1">
            <a:blip r:embed="rId3">
              <a:alphaModFix/>
            </a:blip>
            <a:srcRect b="0" l="0" r="0" t="0"/>
            <a:stretch/>
          </p:blipFill>
          <p:spPr>
            <a:xfrm>
              <a:off x="4107586" y="2315035"/>
              <a:ext cx="234031" cy="234031"/>
            </a:xfrm>
            <a:prstGeom prst="rect">
              <a:avLst/>
            </a:prstGeom>
            <a:noFill/>
            <a:ln>
              <a:noFill/>
            </a:ln>
          </p:spPr>
        </p:pic>
      </p:grpSp>
      <p:grpSp>
        <p:nvGrpSpPr>
          <p:cNvPr id="473" name="Google Shape;473;p29"/>
          <p:cNvGrpSpPr/>
          <p:nvPr/>
        </p:nvGrpSpPr>
        <p:grpSpPr>
          <a:xfrm>
            <a:off x="5979375" y="5737192"/>
            <a:ext cx="239638" cy="239638"/>
            <a:chOff x="3997269" y="2187204"/>
            <a:chExt cx="455421" cy="455421"/>
          </a:xfrm>
        </p:grpSpPr>
        <p:sp>
          <p:nvSpPr>
            <p:cNvPr id="474" name="Google Shape;474;p29"/>
            <p:cNvSpPr/>
            <p:nvPr/>
          </p:nvSpPr>
          <p:spPr>
            <a:xfrm>
              <a:off x="3997269" y="2187204"/>
              <a:ext cx="455421" cy="455421"/>
            </a:xfrm>
            <a:prstGeom prst="ellipse">
              <a:avLst/>
            </a:prstGeom>
            <a:solidFill>
              <a:schemeClr val="accent5"/>
            </a:solidFill>
            <a:ln cap="flat" cmpd="sng" w="127000">
              <a:solidFill>
                <a:schemeClr val="accent5">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475" name="Google Shape;475;p29"/>
            <p:cNvPicPr preferRelativeResize="0"/>
            <p:nvPr/>
          </p:nvPicPr>
          <p:blipFill rotWithShape="1">
            <a:blip r:embed="rId3">
              <a:alphaModFix/>
            </a:blip>
            <a:srcRect b="0" l="0" r="0" t="0"/>
            <a:stretch/>
          </p:blipFill>
          <p:spPr>
            <a:xfrm>
              <a:off x="4107586" y="2315035"/>
              <a:ext cx="234031" cy="234031"/>
            </a:xfrm>
            <a:prstGeom prst="rect">
              <a:avLst/>
            </a:prstGeom>
            <a:noFill/>
            <a:ln>
              <a:noFill/>
            </a:ln>
          </p:spPr>
        </p:pic>
      </p:grpSp>
      <p:grpSp>
        <p:nvGrpSpPr>
          <p:cNvPr id="476" name="Google Shape;476;p29"/>
          <p:cNvGrpSpPr/>
          <p:nvPr/>
        </p:nvGrpSpPr>
        <p:grpSpPr>
          <a:xfrm>
            <a:off x="5979375" y="5114003"/>
            <a:ext cx="239638" cy="239638"/>
            <a:chOff x="3997269" y="2187204"/>
            <a:chExt cx="455421" cy="455421"/>
          </a:xfrm>
        </p:grpSpPr>
        <p:sp>
          <p:nvSpPr>
            <p:cNvPr id="477" name="Google Shape;477;p29"/>
            <p:cNvSpPr/>
            <p:nvPr/>
          </p:nvSpPr>
          <p:spPr>
            <a:xfrm>
              <a:off x="3997269" y="2187204"/>
              <a:ext cx="455421" cy="455421"/>
            </a:xfrm>
            <a:prstGeom prst="ellipse">
              <a:avLst/>
            </a:prstGeom>
            <a:solidFill>
              <a:schemeClr val="accent5"/>
            </a:solidFill>
            <a:ln cap="flat" cmpd="sng" w="127000">
              <a:solidFill>
                <a:schemeClr val="accent5">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478" name="Google Shape;478;p29"/>
            <p:cNvPicPr preferRelativeResize="0"/>
            <p:nvPr/>
          </p:nvPicPr>
          <p:blipFill rotWithShape="1">
            <a:blip r:embed="rId3">
              <a:alphaModFix/>
            </a:blip>
            <a:srcRect b="0" l="0" r="0" t="0"/>
            <a:stretch/>
          </p:blipFill>
          <p:spPr>
            <a:xfrm>
              <a:off x="4107586" y="2315035"/>
              <a:ext cx="234031" cy="234031"/>
            </a:xfrm>
            <a:prstGeom prst="rect">
              <a:avLst/>
            </a:prstGeom>
            <a:noFill/>
            <a:ln>
              <a:noFill/>
            </a:ln>
          </p:spPr>
        </p:pic>
      </p:grpSp>
      <p:grpSp>
        <p:nvGrpSpPr>
          <p:cNvPr id="479" name="Google Shape;479;p29"/>
          <p:cNvGrpSpPr/>
          <p:nvPr/>
        </p:nvGrpSpPr>
        <p:grpSpPr>
          <a:xfrm>
            <a:off x="7971096" y="5737192"/>
            <a:ext cx="239638" cy="239638"/>
            <a:chOff x="3997269" y="2187204"/>
            <a:chExt cx="455421" cy="455421"/>
          </a:xfrm>
        </p:grpSpPr>
        <p:sp>
          <p:nvSpPr>
            <p:cNvPr id="480" name="Google Shape;480;p29"/>
            <p:cNvSpPr/>
            <p:nvPr/>
          </p:nvSpPr>
          <p:spPr>
            <a:xfrm>
              <a:off x="3997269" y="2187204"/>
              <a:ext cx="455421" cy="455421"/>
            </a:xfrm>
            <a:prstGeom prst="ellipse">
              <a:avLst/>
            </a:prstGeom>
            <a:solidFill>
              <a:schemeClr val="accent5"/>
            </a:solidFill>
            <a:ln cap="flat" cmpd="sng" w="127000">
              <a:solidFill>
                <a:schemeClr val="accent5">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481" name="Google Shape;481;p29"/>
            <p:cNvPicPr preferRelativeResize="0"/>
            <p:nvPr/>
          </p:nvPicPr>
          <p:blipFill rotWithShape="1">
            <a:blip r:embed="rId3">
              <a:alphaModFix/>
            </a:blip>
            <a:srcRect b="0" l="0" r="0" t="0"/>
            <a:stretch/>
          </p:blipFill>
          <p:spPr>
            <a:xfrm>
              <a:off x="4107586" y="2315035"/>
              <a:ext cx="234031" cy="234031"/>
            </a:xfrm>
            <a:prstGeom prst="rect">
              <a:avLst/>
            </a:prstGeom>
            <a:noFill/>
            <a:ln>
              <a:noFill/>
            </a:ln>
          </p:spPr>
        </p:pic>
      </p:grpSp>
      <p:sp>
        <p:nvSpPr>
          <p:cNvPr id="482" name="Google Shape;482;p29"/>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Summary of VRIO model</a:t>
            </a:r>
            <a:endParaRPr/>
          </a:p>
        </p:txBody>
      </p:sp>
      <p:sp>
        <p:nvSpPr>
          <p:cNvPr id="483" name="Google Shape;483;p29"/>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par>
                                <p:cTn fill="hold" nodeType="withEffect" presetClass="entr" presetID="10" presetSubtype="0">
                                  <p:stCondLst>
                                    <p:cond delay="100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par>
                                <p:cTn fill="hold" nodeType="withEffect" presetClass="entr" presetID="10" presetSubtype="0">
                                  <p:stCondLst>
                                    <p:cond delay="100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par>
                                <p:cTn fill="hold" nodeType="withEffect" presetClass="entr" presetID="10" presetSubtype="0">
                                  <p:stCondLst>
                                    <p:cond delay="100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par>
                                <p:cTn fill="hold" nodeType="withEffect" presetClass="entr" presetID="10" presetSubtype="0">
                                  <p:stCondLst>
                                    <p:cond delay="100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par>
                                <p:cTn fill="hold" nodeType="withEffect" presetClass="entr" presetID="10" presetSubtype="0">
                                  <p:stCondLst>
                                    <p:cond delay="100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par>
                                <p:cTn fill="hold" nodeType="withEffect" presetClass="entr" presetID="10" presetSubtype="0">
                                  <p:stCondLst>
                                    <p:cond delay="150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ntr" presetID="10" presetSubtype="0">
                                  <p:stCondLst>
                                    <p:cond delay="150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par>
                                <p:cTn fill="hold" nodeType="withEffect" presetClass="entr" presetID="10" presetSubtype="0">
                                  <p:stCondLst>
                                    <p:cond delay="150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par>
                                <p:cTn fill="hold" nodeType="withEffect" presetClass="entr" presetID="10" presetSubtype="0">
                                  <p:stCondLst>
                                    <p:cond delay="150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par>
                                <p:cTn fill="hold" nodeType="withEffect" presetClass="entr" presetID="10" presetSubtype="0">
                                  <p:stCondLst>
                                    <p:cond delay="150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par>
                                <p:cTn fill="hold" nodeType="withEffect" presetClass="entr" presetID="10" presetSubtype="0">
                                  <p:stCondLst>
                                    <p:cond delay="1500"/>
                                  </p:stCondLst>
                                  <p:childTnLst>
                                    <p:set>
                                      <p:cBhvr>
                                        <p:cTn dur="1" fill="hold">
                                          <p:stCondLst>
                                            <p:cond delay="0"/>
                                          </p:stCondLst>
                                        </p:cTn>
                                        <p:tgtEl>
                                          <p:spTgt spid="432"/>
                                        </p:tgtEl>
                                        <p:attrNameLst>
                                          <p:attrName>style.visibility</p:attrName>
                                        </p:attrNameLst>
                                      </p:cBhvr>
                                      <p:to>
                                        <p:strVal val="visible"/>
                                      </p:to>
                                    </p:set>
                                    <p:animEffect filter="fade" transition="in">
                                      <p:cBhvr>
                                        <p:cTn dur="1500"/>
                                        <p:tgtEl>
                                          <p:spTgt spid="432"/>
                                        </p:tgtEl>
                                      </p:cBhvr>
                                    </p:animEffect>
                                  </p:childTnLst>
                                </p:cTn>
                              </p:par>
                              <p:par>
                                <p:cTn fill="hold" nodeType="withEffect" presetClass="entr" presetID="23" presetSubtype="16">
                                  <p:stCondLst>
                                    <p:cond delay="3000"/>
                                  </p:stCondLst>
                                  <p:childTnLst>
                                    <p:set>
                                      <p:cBhvr>
                                        <p:cTn dur="1" fill="hold">
                                          <p:stCondLst>
                                            <p:cond delay="0"/>
                                          </p:stCondLst>
                                        </p:cTn>
                                        <p:tgtEl>
                                          <p:spTgt spid="440"/>
                                        </p:tgtEl>
                                        <p:attrNameLst>
                                          <p:attrName>style.visibility</p:attrName>
                                        </p:attrNameLst>
                                      </p:cBhvr>
                                      <p:to>
                                        <p:strVal val="visible"/>
                                      </p:to>
                                    </p:set>
                                    <p:anim calcmode="lin" valueType="num">
                                      <p:cBhvr additive="base">
                                        <p:cTn dur="1000"/>
                                        <p:tgtEl>
                                          <p:spTgt spid="440"/>
                                        </p:tgtEl>
                                        <p:attrNameLst>
                                          <p:attrName>ppt_w</p:attrName>
                                        </p:attrNameLst>
                                      </p:cBhvr>
                                      <p:tavLst>
                                        <p:tav fmla="" tm="0">
                                          <p:val>
                                            <p:strVal val="0"/>
                                          </p:val>
                                        </p:tav>
                                        <p:tav fmla="" tm="100000">
                                          <p:val>
                                            <p:strVal val="#ppt_w"/>
                                          </p:val>
                                        </p:tav>
                                      </p:tavLst>
                                    </p:anim>
                                    <p:anim calcmode="lin" valueType="num">
                                      <p:cBhvr additive="base">
                                        <p:cTn dur="1000"/>
                                        <p:tgtEl>
                                          <p:spTgt spid="4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43"/>
                                        </p:tgtEl>
                                        <p:attrNameLst>
                                          <p:attrName>style.visibility</p:attrName>
                                        </p:attrNameLst>
                                      </p:cBhvr>
                                      <p:to>
                                        <p:strVal val="visible"/>
                                      </p:to>
                                    </p:set>
                                    <p:anim calcmode="lin" valueType="num">
                                      <p:cBhvr additive="base">
                                        <p:cTn dur="1000"/>
                                        <p:tgtEl>
                                          <p:spTgt spid="443"/>
                                        </p:tgtEl>
                                        <p:attrNameLst>
                                          <p:attrName>ppt_w</p:attrName>
                                        </p:attrNameLst>
                                      </p:cBhvr>
                                      <p:tavLst>
                                        <p:tav fmla="" tm="0">
                                          <p:val>
                                            <p:strVal val="0"/>
                                          </p:val>
                                        </p:tav>
                                        <p:tav fmla="" tm="100000">
                                          <p:val>
                                            <p:strVal val="#ppt_w"/>
                                          </p:val>
                                        </p:tav>
                                      </p:tavLst>
                                    </p:anim>
                                    <p:anim calcmode="lin" valueType="num">
                                      <p:cBhvr additive="base">
                                        <p:cTn dur="1000"/>
                                        <p:tgtEl>
                                          <p:spTgt spid="4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1000"/>
                                        <p:tgtEl>
                                          <p:spTgt spid="446"/>
                                        </p:tgtEl>
                                        <p:attrNameLst>
                                          <p:attrName>ppt_w</p:attrName>
                                        </p:attrNameLst>
                                      </p:cBhvr>
                                      <p:tavLst>
                                        <p:tav fmla="" tm="0">
                                          <p:val>
                                            <p:strVal val="0"/>
                                          </p:val>
                                        </p:tav>
                                        <p:tav fmla="" tm="100000">
                                          <p:val>
                                            <p:strVal val="#ppt_w"/>
                                          </p:val>
                                        </p:tav>
                                      </p:tavLst>
                                    </p:anim>
                                    <p:anim calcmode="lin" valueType="num">
                                      <p:cBhvr additive="base">
                                        <p:cTn dur="1000"/>
                                        <p:tgtEl>
                                          <p:spTgt spid="4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1000"/>
                                        <p:tgtEl>
                                          <p:spTgt spid="449"/>
                                        </p:tgtEl>
                                        <p:attrNameLst>
                                          <p:attrName>ppt_w</p:attrName>
                                        </p:attrNameLst>
                                      </p:cBhvr>
                                      <p:tavLst>
                                        <p:tav fmla="" tm="0">
                                          <p:val>
                                            <p:strVal val="0"/>
                                          </p:val>
                                        </p:tav>
                                        <p:tav fmla="" tm="100000">
                                          <p:val>
                                            <p:strVal val="#ppt_w"/>
                                          </p:val>
                                        </p:tav>
                                      </p:tavLst>
                                    </p:anim>
                                    <p:anim calcmode="lin" valueType="num">
                                      <p:cBhvr additive="base">
                                        <p:cTn dur="1000"/>
                                        <p:tgtEl>
                                          <p:spTgt spid="4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1000"/>
                                        <p:tgtEl>
                                          <p:spTgt spid="452"/>
                                        </p:tgtEl>
                                        <p:attrNameLst>
                                          <p:attrName>ppt_w</p:attrName>
                                        </p:attrNameLst>
                                      </p:cBhvr>
                                      <p:tavLst>
                                        <p:tav fmla="" tm="0">
                                          <p:val>
                                            <p:strVal val="0"/>
                                          </p:val>
                                        </p:tav>
                                        <p:tav fmla="" tm="100000">
                                          <p:val>
                                            <p:strVal val="#ppt_w"/>
                                          </p:val>
                                        </p:tav>
                                      </p:tavLst>
                                    </p:anim>
                                    <p:anim calcmode="lin" valueType="num">
                                      <p:cBhvr additive="base">
                                        <p:cTn dur="1000"/>
                                        <p:tgtEl>
                                          <p:spTgt spid="4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1000"/>
                                        <p:tgtEl>
                                          <p:spTgt spid="455"/>
                                        </p:tgtEl>
                                        <p:attrNameLst>
                                          <p:attrName>ppt_w</p:attrName>
                                        </p:attrNameLst>
                                      </p:cBhvr>
                                      <p:tavLst>
                                        <p:tav fmla="" tm="0">
                                          <p:val>
                                            <p:strVal val="0"/>
                                          </p:val>
                                        </p:tav>
                                        <p:tav fmla="" tm="100000">
                                          <p:val>
                                            <p:strVal val="#ppt_w"/>
                                          </p:val>
                                        </p:tav>
                                      </p:tavLst>
                                    </p:anim>
                                    <p:anim calcmode="lin" valueType="num">
                                      <p:cBhvr additive="base">
                                        <p:cTn dur="1000"/>
                                        <p:tgtEl>
                                          <p:spTgt spid="4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58"/>
                                        </p:tgtEl>
                                        <p:attrNameLst>
                                          <p:attrName>style.visibility</p:attrName>
                                        </p:attrNameLst>
                                      </p:cBhvr>
                                      <p:to>
                                        <p:strVal val="visible"/>
                                      </p:to>
                                    </p:set>
                                    <p:anim calcmode="lin" valueType="num">
                                      <p:cBhvr additive="base">
                                        <p:cTn dur="1000"/>
                                        <p:tgtEl>
                                          <p:spTgt spid="458"/>
                                        </p:tgtEl>
                                        <p:attrNameLst>
                                          <p:attrName>ppt_w</p:attrName>
                                        </p:attrNameLst>
                                      </p:cBhvr>
                                      <p:tavLst>
                                        <p:tav fmla="" tm="0">
                                          <p:val>
                                            <p:strVal val="0"/>
                                          </p:val>
                                        </p:tav>
                                        <p:tav fmla="" tm="100000">
                                          <p:val>
                                            <p:strVal val="#ppt_w"/>
                                          </p:val>
                                        </p:tav>
                                      </p:tavLst>
                                    </p:anim>
                                    <p:anim calcmode="lin" valueType="num">
                                      <p:cBhvr additive="base">
                                        <p:cTn dur="1000"/>
                                        <p:tgtEl>
                                          <p:spTgt spid="45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61"/>
                                        </p:tgtEl>
                                        <p:attrNameLst>
                                          <p:attrName>style.visibility</p:attrName>
                                        </p:attrNameLst>
                                      </p:cBhvr>
                                      <p:to>
                                        <p:strVal val="visible"/>
                                      </p:to>
                                    </p:set>
                                    <p:anim calcmode="lin" valueType="num">
                                      <p:cBhvr additive="base">
                                        <p:cTn dur="1000"/>
                                        <p:tgtEl>
                                          <p:spTgt spid="461"/>
                                        </p:tgtEl>
                                        <p:attrNameLst>
                                          <p:attrName>ppt_w</p:attrName>
                                        </p:attrNameLst>
                                      </p:cBhvr>
                                      <p:tavLst>
                                        <p:tav fmla="" tm="0">
                                          <p:val>
                                            <p:strVal val="0"/>
                                          </p:val>
                                        </p:tav>
                                        <p:tav fmla="" tm="100000">
                                          <p:val>
                                            <p:strVal val="#ppt_w"/>
                                          </p:val>
                                        </p:tav>
                                      </p:tavLst>
                                    </p:anim>
                                    <p:anim calcmode="lin" valueType="num">
                                      <p:cBhvr additive="base">
                                        <p:cTn dur="1000"/>
                                        <p:tgtEl>
                                          <p:spTgt spid="46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64"/>
                                        </p:tgtEl>
                                        <p:attrNameLst>
                                          <p:attrName>style.visibility</p:attrName>
                                        </p:attrNameLst>
                                      </p:cBhvr>
                                      <p:to>
                                        <p:strVal val="visible"/>
                                      </p:to>
                                    </p:set>
                                    <p:anim calcmode="lin" valueType="num">
                                      <p:cBhvr additive="base">
                                        <p:cTn dur="1000"/>
                                        <p:tgtEl>
                                          <p:spTgt spid="464"/>
                                        </p:tgtEl>
                                        <p:attrNameLst>
                                          <p:attrName>ppt_w</p:attrName>
                                        </p:attrNameLst>
                                      </p:cBhvr>
                                      <p:tavLst>
                                        <p:tav fmla="" tm="0">
                                          <p:val>
                                            <p:strVal val="0"/>
                                          </p:val>
                                        </p:tav>
                                        <p:tav fmla="" tm="100000">
                                          <p:val>
                                            <p:strVal val="#ppt_w"/>
                                          </p:val>
                                        </p:tav>
                                      </p:tavLst>
                                    </p:anim>
                                    <p:anim calcmode="lin" valueType="num">
                                      <p:cBhvr additive="base">
                                        <p:cTn dur="1000"/>
                                        <p:tgtEl>
                                          <p:spTgt spid="46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1000"/>
                                        <p:tgtEl>
                                          <p:spTgt spid="467"/>
                                        </p:tgtEl>
                                        <p:attrNameLst>
                                          <p:attrName>ppt_w</p:attrName>
                                        </p:attrNameLst>
                                      </p:cBhvr>
                                      <p:tavLst>
                                        <p:tav fmla="" tm="0">
                                          <p:val>
                                            <p:strVal val="0"/>
                                          </p:val>
                                        </p:tav>
                                        <p:tav fmla="" tm="100000">
                                          <p:val>
                                            <p:strVal val="#ppt_w"/>
                                          </p:val>
                                        </p:tav>
                                      </p:tavLst>
                                    </p:anim>
                                    <p:anim calcmode="lin" valueType="num">
                                      <p:cBhvr additive="base">
                                        <p:cTn dur="1000"/>
                                        <p:tgtEl>
                                          <p:spTgt spid="46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70"/>
                                        </p:tgtEl>
                                        <p:attrNameLst>
                                          <p:attrName>style.visibility</p:attrName>
                                        </p:attrNameLst>
                                      </p:cBhvr>
                                      <p:to>
                                        <p:strVal val="visible"/>
                                      </p:to>
                                    </p:set>
                                    <p:anim calcmode="lin" valueType="num">
                                      <p:cBhvr additive="base">
                                        <p:cTn dur="1000"/>
                                        <p:tgtEl>
                                          <p:spTgt spid="470"/>
                                        </p:tgtEl>
                                        <p:attrNameLst>
                                          <p:attrName>ppt_w</p:attrName>
                                        </p:attrNameLst>
                                      </p:cBhvr>
                                      <p:tavLst>
                                        <p:tav fmla="" tm="0">
                                          <p:val>
                                            <p:strVal val="0"/>
                                          </p:val>
                                        </p:tav>
                                        <p:tav fmla="" tm="100000">
                                          <p:val>
                                            <p:strVal val="#ppt_w"/>
                                          </p:val>
                                        </p:tav>
                                      </p:tavLst>
                                    </p:anim>
                                    <p:anim calcmode="lin" valueType="num">
                                      <p:cBhvr additive="base">
                                        <p:cTn dur="1000"/>
                                        <p:tgtEl>
                                          <p:spTgt spid="4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1000"/>
                                        <p:tgtEl>
                                          <p:spTgt spid="473"/>
                                        </p:tgtEl>
                                        <p:attrNameLst>
                                          <p:attrName>ppt_w</p:attrName>
                                        </p:attrNameLst>
                                      </p:cBhvr>
                                      <p:tavLst>
                                        <p:tav fmla="" tm="0">
                                          <p:val>
                                            <p:strVal val="0"/>
                                          </p:val>
                                        </p:tav>
                                        <p:tav fmla="" tm="100000">
                                          <p:val>
                                            <p:strVal val="#ppt_w"/>
                                          </p:val>
                                        </p:tav>
                                      </p:tavLst>
                                    </p:anim>
                                    <p:anim calcmode="lin" valueType="num">
                                      <p:cBhvr additive="base">
                                        <p:cTn dur="1000"/>
                                        <p:tgtEl>
                                          <p:spTgt spid="47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76"/>
                                        </p:tgtEl>
                                        <p:attrNameLst>
                                          <p:attrName>style.visibility</p:attrName>
                                        </p:attrNameLst>
                                      </p:cBhvr>
                                      <p:to>
                                        <p:strVal val="visible"/>
                                      </p:to>
                                    </p:set>
                                    <p:anim calcmode="lin" valueType="num">
                                      <p:cBhvr additive="base">
                                        <p:cTn dur="1000"/>
                                        <p:tgtEl>
                                          <p:spTgt spid="476"/>
                                        </p:tgtEl>
                                        <p:attrNameLst>
                                          <p:attrName>ppt_w</p:attrName>
                                        </p:attrNameLst>
                                      </p:cBhvr>
                                      <p:tavLst>
                                        <p:tav fmla="" tm="0">
                                          <p:val>
                                            <p:strVal val="0"/>
                                          </p:val>
                                        </p:tav>
                                        <p:tav fmla="" tm="100000">
                                          <p:val>
                                            <p:strVal val="#ppt_w"/>
                                          </p:val>
                                        </p:tav>
                                      </p:tavLst>
                                    </p:anim>
                                    <p:anim calcmode="lin" valueType="num">
                                      <p:cBhvr additive="base">
                                        <p:cTn dur="1000"/>
                                        <p:tgtEl>
                                          <p:spTgt spid="47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79"/>
                                        </p:tgtEl>
                                        <p:attrNameLst>
                                          <p:attrName>style.visibility</p:attrName>
                                        </p:attrNameLst>
                                      </p:cBhvr>
                                      <p:to>
                                        <p:strVal val="visible"/>
                                      </p:to>
                                    </p:set>
                                    <p:anim calcmode="lin" valueType="num">
                                      <p:cBhvr additive="base">
                                        <p:cTn dur="1000"/>
                                        <p:tgtEl>
                                          <p:spTgt spid="479"/>
                                        </p:tgtEl>
                                        <p:attrNameLst>
                                          <p:attrName>ppt_w</p:attrName>
                                        </p:attrNameLst>
                                      </p:cBhvr>
                                      <p:tavLst>
                                        <p:tav fmla="" tm="0">
                                          <p:val>
                                            <p:strVal val="0"/>
                                          </p:val>
                                        </p:tav>
                                        <p:tav fmla="" tm="100000">
                                          <p:val>
                                            <p:strVal val="#ppt_w"/>
                                          </p:val>
                                        </p:tav>
                                      </p:tavLst>
                                    </p:anim>
                                    <p:anim calcmode="lin" valueType="num">
                                      <p:cBhvr additive="base">
                                        <p:cTn dur="1000"/>
                                        <p:tgtEl>
                                          <p:spTgt spid="47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400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par>
                                <p:cTn fill="hold" nodeType="withEffect" presetClass="entr" presetID="10" presetSubtype="0">
                                  <p:stCondLst>
                                    <p:cond delay="400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par>
                                <p:cTn fill="hold" nodeType="withEffect" presetClass="entr" presetID="10" presetSubtype="0">
                                  <p:stCondLst>
                                    <p:cond delay="400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par>
                                <p:cTn fill="hold" nodeType="withEffect" presetClass="entr" presetID="10" presetSubtype="0">
                                  <p:stCondLst>
                                    <p:cond delay="400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par>
                                <p:cTn fill="hold" nodeType="withEffect" presetClass="entr" presetID="10" presetSubtype="0">
                                  <p:stCondLst>
                                    <p:cond delay="400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8" name="Shape 488"/>
        <p:cNvGrpSpPr/>
        <p:nvPr/>
      </p:nvGrpSpPr>
      <p:grpSpPr>
        <a:xfrm>
          <a:off x="0" y="0"/>
          <a:ext cx="0" cy="0"/>
          <a:chOff x="0" y="0"/>
          <a:chExt cx="0" cy="0"/>
        </a:xfrm>
      </p:grpSpPr>
      <p:sp>
        <p:nvSpPr>
          <p:cNvPr id="489" name="Google Shape;489;p30"/>
          <p:cNvSpPr/>
          <p:nvPr/>
        </p:nvSpPr>
        <p:spPr>
          <a:xfrm>
            <a:off x="9850700" y="1729425"/>
            <a:ext cx="1397100" cy="4826400"/>
          </a:xfrm>
          <a:prstGeom prst="roundRect">
            <a:avLst>
              <a:gd fmla="val 8501"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p:txBody>
      </p:sp>
      <p:sp>
        <p:nvSpPr>
          <p:cNvPr id="490" name="Google Shape;490;p30"/>
          <p:cNvSpPr/>
          <p:nvPr/>
        </p:nvSpPr>
        <p:spPr>
          <a:xfrm>
            <a:off x="3723300" y="1729426"/>
            <a:ext cx="1397100" cy="4826400"/>
          </a:xfrm>
          <a:prstGeom prst="roundRect">
            <a:avLst>
              <a:gd fmla="val 9408"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p:txBody>
      </p:sp>
      <p:sp>
        <p:nvSpPr>
          <p:cNvPr id="491" name="Google Shape;491;p30"/>
          <p:cNvSpPr/>
          <p:nvPr/>
        </p:nvSpPr>
        <p:spPr>
          <a:xfrm>
            <a:off x="5255150" y="1729425"/>
            <a:ext cx="1397100" cy="4826400"/>
          </a:xfrm>
          <a:prstGeom prst="roundRect">
            <a:avLst>
              <a:gd fmla="val 9408"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p:txBody>
      </p:sp>
      <p:sp>
        <p:nvSpPr>
          <p:cNvPr id="492" name="Google Shape;492;p30"/>
          <p:cNvSpPr/>
          <p:nvPr/>
        </p:nvSpPr>
        <p:spPr>
          <a:xfrm>
            <a:off x="6787000" y="1729425"/>
            <a:ext cx="1397100" cy="4826400"/>
          </a:xfrm>
          <a:prstGeom prst="roundRect">
            <a:avLst>
              <a:gd fmla="val 7593"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p:txBody>
      </p:sp>
      <p:sp>
        <p:nvSpPr>
          <p:cNvPr id="493" name="Google Shape;493;p30"/>
          <p:cNvSpPr/>
          <p:nvPr/>
        </p:nvSpPr>
        <p:spPr>
          <a:xfrm>
            <a:off x="8318850" y="1729425"/>
            <a:ext cx="1397100" cy="4826400"/>
          </a:xfrm>
          <a:prstGeom prst="roundRect">
            <a:avLst>
              <a:gd fmla="val 8501"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p:txBody>
      </p:sp>
      <p:sp>
        <p:nvSpPr>
          <p:cNvPr id="494" name="Google Shape;494;p30"/>
          <p:cNvSpPr/>
          <p:nvPr/>
        </p:nvSpPr>
        <p:spPr>
          <a:xfrm>
            <a:off x="672218" y="2831602"/>
            <a:ext cx="2635200" cy="3724200"/>
          </a:xfrm>
          <a:prstGeom prst="roundRect">
            <a:avLst>
              <a:gd fmla="val 4839" name="adj"/>
            </a:avLst>
          </a:prstGeom>
          <a:solidFill>
            <a:schemeClr val="accent5"/>
          </a:solidFill>
          <a:ln>
            <a:noFill/>
          </a:ln>
        </p:spPr>
        <p:txBody>
          <a:bodyPr anchorCtr="0" anchor="ctr" bIns="0" lIns="0" spcFirstLastPara="1" rIns="0" wrap="square" tIns="0">
            <a:noAutofit/>
          </a:bodyPr>
          <a:lstStyle/>
          <a:p>
            <a:pPr indent="0" lvl="0" marL="0" marR="0" rtl="0" algn="ctr">
              <a:lnSpc>
                <a:spcPct val="133333"/>
              </a:lnSpc>
              <a:spcBef>
                <a:spcPts val="0"/>
              </a:spcBef>
              <a:spcAft>
                <a:spcPts val="0"/>
              </a:spcAft>
              <a:buClr>
                <a:schemeClr val="dk1"/>
              </a:buClr>
              <a:buSzPts val="1200"/>
              <a:buFont typeface="Calibri"/>
              <a:buNone/>
            </a:pPr>
            <a:r>
              <a:t/>
            </a:r>
            <a:endParaRPr b="0" i="0" sz="1200" u="none" cap="none" strike="noStrike">
              <a:solidFill>
                <a:srgbClr val="FFFFFF"/>
              </a:solidFill>
              <a:latin typeface="Poppins"/>
              <a:ea typeface="Poppins"/>
              <a:cs typeface="Poppins"/>
              <a:sym typeface="Poppins"/>
            </a:endParaRPr>
          </a:p>
        </p:txBody>
      </p:sp>
      <p:grpSp>
        <p:nvGrpSpPr>
          <p:cNvPr id="495" name="Google Shape;495;p30"/>
          <p:cNvGrpSpPr/>
          <p:nvPr/>
        </p:nvGrpSpPr>
        <p:grpSpPr>
          <a:xfrm>
            <a:off x="992634" y="3368080"/>
            <a:ext cx="10527149" cy="2672760"/>
            <a:chOff x="992634" y="2992705"/>
            <a:chExt cx="10527149" cy="2672760"/>
          </a:xfrm>
        </p:grpSpPr>
        <p:cxnSp>
          <p:nvCxnSpPr>
            <p:cNvPr id="496" name="Google Shape;496;p30"/>
            <p:cNvCxnSpPr/>
            <p:nvPr/>
          </p:nvCxnSpPr>
          <p:spPr>
            <a:xfrm>
              <a:off x="992634" y="2992705"/>
              <a:ext cx="10527149" cy="0"/>
            </a:xfrm>
            <a:prstGeom prst="straightConnector1">
              <a:avLst/>
            </a:prstGeom>
            <a:noFill/>
            <a:ln cap="rnd" cmpd="sng" w="9525">
              <a:solidFill>
                <a:srgbClr val="D9D9D9"/>
              </a:solidFill>
              <a:prstDash val="dot"/>
              <a:bevel/>
              <a:headEnd len="sm" w="sm" type="none"/>
              <a:tailEnd len="sm" w="sm" type="none"/>
            </a:ln>
          </p:spPr>
        </p:cxnSp>
        <p:cxnSp>
          <p:nvCxnSpPr>
            <p:cNvPr id="497" name="Google Shape;497;p30"/>
            <p:cNvCxnSpPr/>
            <p:nvPr/>
          </p:nvCxnSpPr>
          <p:spPr>
            <a:xfrm>
              <a:off x="992634" y="3529186"/>
              <a:ext cx="10527149" cy="0"/>
            </a:xfrm>
            <a:prstGeom prst="straightConnector1">
              <a:avLst/>
            </a:prstGeom>
            <a:noFill/>
            <a:ln cap="rnd" cmpd="sng" w="9525">
              <a:solidFill>
                <a:srgbClr val="D9D9D9"/>
              </a:solidFill>
              <a:prstDash val="dot"/>
              <a:bevel/>
              <a:headEnd len="sm" w="sm" type="none"/>
              <a:tailEnd len="sm" w="sm" type="none"/>
            </a:ln>
          </p:spPr>
        </p:cxnSp>
        <p:cxnSp>
          <p:nvCxnSpPr>
            <p:cNvPr id="498" name="Google Shape;498;p30"/>
            <p:cNvCxnSpPr/>
            <p:nvPr/>
          </p:nvCxnSpPr>
          <p:spPr>
            <a:xfrm>
              <a:off x="992634" y="4072076"/>
              <a:ext cx="10527149" cy="0"/>
            </a:xfrm>
            <a:prstGeom prst="straightConnector1">
              <a:avLst/>
            </a:prstGeom>
            <a:noFill/>
            <a:ln cap="rnd" cmpd="sng" w="9525">
              <a:solidFill>
                <a:srgbClr val="D9D9D9"/>
              </a:solidFill>
              <a:prstDash val="dot"/>
              <a:bevel/>
              <a:headEnd len="sm" w="sm" type="none"/>
              <a:tailEnd len="sm" w="sm" type="none"/>
            </a:ln>
          </p:spPr>
        </p:cxnSp>
        <p:cxnSp>
          <p:nvCxnSpPr>
            <p:cNvPr id="499" name="Google Shape;499;p30"/>
            <p:cNvCxnSpPr/>
            <p:nvPr/>
          </p:nvCxnSpPr>
          <p:spPr>
            <a:xfrm>
              <a:off x="992634" y="4586620"/>
              <a:ext cx="10527149" cy="0"/>
            </a:xfrm>
            <a:prstGeom prst="straightConnector1">
              <a:avLst/>
            </a:prstGeom>
            <a:noFill/>
            <a:ln cap="rnd" cmpd="sng" w="9525">
              <a:solidFill>
                <a:srgbClr val="D9D9D9"/>
              </a:solidFill>
              <a:prstDash val="dot"/>
              <a:bevel/>
              <a:headEnd len="sm" w="sm" type="none"/>
              <a:tailEnd len="sm" w="sm" type="none"/>
            </a:ln>
          </p:spPr>
        </p:cxnSp>
        <p:cxnSp>
          <p:nvCxnSpPr>
            <p:cNvPr id="500" name="Google Shape;500;p30"/>
            <p:cNvCxnSpPr/>
            <p:nvPr/>
          </p:nvCxnSpPr>
          <p:spPr>
            <a:xfrm>
              <a:off x="992634" y="5123101"/>
              <a:ext cx="10527149" cy="0"/>
            </a:xfrm>
            <a:prstGeom prst="straightConnector1">
              <a:avLst/>
            </a:prstGeom>
            <a:noFill/>
            <a:ln cap="rnd" cmpd="sng" w="9525">
              <a:solidFill>
                <a:srgbClr val="D9D9D9"/>
              </a:solidFill>
              <a:prstDash val="dot"/>
              <a:bevel/>
              <a:headEnd len="sm" w="sm" type="none"/>
              <a:tailEnd len="sm" w="sm" type="none"/>
            </a:ln>
          </p:spPr>
        </p:cxnSp>
        <p:cxnSp>
          <p:nvCxnSpPr>
            <p:cNvPr id="501" name="Google Shape;501;p30"/>
            <p:cNvCxnSpPr/>
            <p:nvPr/>
          </p:nvCxnSpPr>
          <p:spPr>
            <a:xfrm>
              <a:off x="992634" y="5665465"/>
              <a:ext cx="10527149" cy="0"/>
            </a:xfrm>
            <a:prstGeom prst="straightConnector1">
              <a:avLst/>
            </a:prstGeom>
            <a:noFill/>
            <a:ln cap="rnd" cmpd="sng" w="9525">
              <a:solidFill>
                <a:srgbClr val="D9D9D9"/>
              </a:solidFill>
              <a:prstDash val="dot"/>
              <a:bevel/>
              <a:headEnd len="sm" w="sm" type="none"/>
              <a:tailEnd len="sm" w="sm" type="none"/>
            </a:ln>
          </p:spPr>
        </p:cxnSp>
      </p:grpSp>
      <p:grpSp>
        <p:nvGrpSpPr>
          <p:cNvPr id="502" name="Google Shape;502;p30"/>
          <p:cNvGrpSpPr/>
          <p:nvPr/>
        </p:nvGrpSpPr>
        <p:grpSpPr>
          <a:xfrm>
            <a:off x="992635" y="3039454"/>
            <a:ext cx="2217300" cy="3348488"/>
            <a:chOff x="992635" y="2664079"/>
            <a:chExt cx="2217300" cy="3348488"/>
          </a:xfrm>
        </p:grpSpPr>
        <p:sp>
          <p:nvSpPr>
            <p:cNvPr id="503" name="Google Shape;503;p30"/>
            <p:cNvSpPr txBox="1"/>
            <p:nvPr/>
          </p:nvSpPr>
          <p:spPr>
            <a:xfrm>
              <a:off x="992635" y="2664079"/>
              <a:ext cx="2217300" cy="184800"/>
            </a:xfrm>
            <a:prstGeom prst="rect">
              <a:avLst/>
            </a:prstGeom>
            <a:noFill/>
            <a:ln>
              <a:noFill/>
            </a:ln>
          </p:spPr>
          <p:txBody>
            <a:bodyPr anchorCtr="0" anchor="ctr" bIns="0" lIns="0" spcFirstLastPara="1" rIns="0" wrap="square" tIns="0">
              <a:spAutoFit/>
            </a:bodyPr>
            <a:lstStyle/>
            <a:p>
              <a:pPr indent="0" lvl="0" marL="0" marR="0" rtl="0" algn="l">
                <a:lnSpc>
                  <a:spcPct val="104999"/>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E-commerce</a:t>
              </a:r>
              <a:endParaRPr b="0" i="0" sz="1200" u="none" cap="none" strike="noStrike">
                <a:solidFill>
                  <a:srgbClr val="FFFFFF"/>
                </a:solidFill>
                <a:latin typeface="Poppins"/>
                <a:ea typeface="Poppins"/>
                <a:cs typeface="Poppins"/>
                <a:sym typeface="Poppins"/>
              </a:endParaRPr>
            </a:p>
          </p:txBody>
        </p:sp>
        <p:sp>
          <p:nvSpPr>
            <p:cNvPr id="504" name="Google Shape;504;p30"/>
            <p:cNvSpPr txBox="1"/>
            <p:nvPr/>
          </p:nvSpPr>
          <p:spPr>
            <a:xfrm>
              <a:off x="992635" y="3174302"/>
              <a:ext cx="2217300" cy="184800"/>
            </a:xfrm>
            <a:prstGeom prst="rect">
              <a:avLst/>
            </a:prstGeom>
            <a:noFill/>
            <a:ln>
              <a:noFill/>
            </a:ln>
          </p:spPr>
          <p:txBody>
            <a:bodyPr anchorCtr="0" anchor="ctr" bIns="0" lIns="0" spcFirstLastPara="1" rIns="0" wrap="square" tIns="0">
              <a:spAutoFit/>
            </a:bodyPr>
            <a:lstStyle/>
            <a:p>
              <a:pPr indent="0" lvl="0" marL="0" marR="0" rtl="0" algn="l">
                <a:lnSpc>
                  <a:spcPct val="104999"/>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Quality of service</a:t>
              </a:r>
              <a:endParaRPr b="0" i="0" sz="1200" u="none" cap="none" strike="noStrike">
                <a:solidFill>
                  <a:srgbClr val="FFFFFF"/>
                </a:solidFill>
                <a:latin typeface="Poppins"/>
                <a:ea typeface="Poppins"/>
                <a:cs typeface="Poppins"/>
                <a:sym typeface="Poppins"/>
              </a:endParaRPr>
            </a:p>
          </p:txBody>
        </p:sp>
        <p:sp>
          <p:nvSpPr>
            <p:cNvPr id="505" name="Google Shape;505;p30"/>
            <p:cNvSpPr txBox="1"/>
            <p:nvPr/>
          </p:nvSpPr>
          <p:spPr>
            <a:xfrm>
              <a:off x="992635" y="3711828"/>
              <a:ext cx="2217300" cy="184800"/>
            </a:xfrm>
            <a:prstGeom prst="rect">
              <a:avLst/>
            </a:prstGeom>
            <a:noFill/>
            <a:ln>
              <a:noFill/>
            </a:ln>
          </p:spPr>
          <p:txBody>
            <a:bodyPr anchorCtr="0" anchor="ctr" bIns="0" lIns="0" spcFirstLastPara="1" rIns="0" wrap="square" tIns="0">
              <a:spAutoFit/>
            </a:bodyPr>
            <a:lstStyle/>
            <a:p>
              <a:pPr indent="0" lvl="0" marL="0" marR="0" rtl="0" algn="l">
                <a:lnSpc>
                  <a:spcPct val="104999"/>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Brand &amp; reputation</a:t>
              </a:r>
              <a:endParaRPr b="0" i="0" sz="1200" u="none" cap="none" strike="noStrike">
                <a:solidFill>
                  <a:srgbClr val="FFFFFF"/>
                </a:solidFill>
                <a:latin typeface="Poppins"/>
                <a:ea typeface="Poppins"/>
                <a:cs typeface="Poppins"/>
                <a:sym typeface="Poppins"/>
              </a:endParaRPr>
            </a:p>
          </p:txBody>
        </p:sp>
        <p:sp>
          <p:nvSpPr>
            <p:cNvPr id="506" name="Google Shape;506;p30"/>
            <p:cNvSpPr txBox="1"/>
            <p:nvPr/>
          </p:nvSpPr>
          <p:spPr>
            <a:xfrm>
              <a:off x="992635" y="4231389"/>
              <a:ext cx="2217300" cy="184800"/>
            </a:xfrm>
            <a:prstGeom prst="rect">
              <a:avLst/>
            </a:prstGeom>
            <a:noFill/>
            <a:ln>
              <a:noFill/>
            </a:ln>
          </p:spPr>
          <p:txBody>
            <a:bodyPr anchorCtr="0" anchor="ctr" bIns="0" lIns="0" spcFirstLastPara="1" rIns="0" wrap="square" tIns="0">
              <a:spAutoFit/>
            </a:bodyPr>
            <a:lstStyle/>
            <a:p>
              <a:pPr indent="0" lvl="0" marL="0" marR="0" rtl="0" algn="l">
                <a:lnSpc>
                  <a:spcPct val="104999"/>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Distribution stability</a:t>
              </a:r>
              <a:endParaRPr b="0" i="0" sz="1200" u="none" cap="none" strike="noStrike">
                <a:solidFill>
                  <a:srgbClr val="FFFFFF"/>
                </a:solidFill>
                <a:latin typeface="Poppins"/>
                <a:ea typeface="Poppins"/>
                <a:cs typeface="Poppins"/>
                <a:sym typeface="Poppins"/>
              </a:endParaRPr>
            </a:p>
          </p:txBody>
        </p:sp>
        <p:sp>
          <p:nvSpPr>
            <p:cNvPr id="507" name="Google Shape;507;p30"/>
            <p:cNvSpPr txBox="1"/>
            <p:nvPr/>
          </p:nvSpPr>
          <p:spPr>
            <a:xfrm>
              <a:off x="992635" y="4766322"/>
              <a:ext cx="2217300" cy="184800"/>
            </a:xfrm>
            <a:prstGeom prst="rect">
              <a:avLst/>
            </a:prstGeom>
            <a:noFill/>
            <a:ln>
              <a:noFill/>
            </a:ln>
          </p:spPr>
          <p:txBody>
            <a:bodyPr anchorCtr="0" anchor="ctr" bIns="0" lIns="0" spcFirstLastPara="1" rIns="0" wrap="square" tIns="0">
              <a:spAutoFit/>
            </a:bodyPr>
            <a:lstStyle/>
            <a:p>
              <a:pPr indent="0" lvl="0" marL="0" marR="0" rtl="0" algn="l">
                <a:lnSpc>
                  <a:spcPct val="104999"/>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Financial stability</a:t>
              </a:r>
              <a:endParaRPr b="0" i="0" sz="1200" u="none" cap="none" strike="noStrike">
                <a:solidFill>
                  <a:srgbClr val="FFFFFF"/>
                </a:solidFill>
                <a:latin typeface="Poppins"/>
                <a:ea typeface="Poppins"/>
                <a:cs typeface="Poppins"/>
                <a:sym typeface="Poppins"/>
              </a:endParaRPr>
            </a:p>
          </p:txBody>
        </p:sp>
        <p:sp>
          <p:nvSpPr>
            <p:cNvPr id="508" name="Google Shape;508;p30"/>
            <p:cNvSpPr txBox="1"/>
            <p:nvPr/>
          </p:nvSpPr>
          <p:spPr>
            <a:xfrm>
              <a:off x="992635" y="5301685"/>
              <a:ext cx="2217300" cy="184800"/>
            </a:xfrm>
            <a:prstGeom prst="rect">
              <a:avLst/>
            </a:prstGeom>
            <a:noFill/>
            <a:ln>
              <a:noFill/>
            </a:ln>
          </p:spPr>
          <p:txBody>
            <a:bodyPr anchorCtr="0" anchor="ctr" bIns="0" lIns="0" spcFirstLastPara="1" rIns="0" wrap="square" tIns="0">
              <a:spAutoFit/>
            </a:bodyPr>
            <a:lstStyle/>
            <a:p>
              <a:pPr indent="0" lvl="0" marL="0" marR="0" rtl="0" algn="l">
                <a:lnSpc>
                  <a:spcPct val="104999"/>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Innovation</a:t>
              </a:r>
              <a:endParaRPr b="0" i="0" sz="1200" u="none" cap="none" strike="noStrike">
                <a:solidFill>
                  <a:srgbClr val="FFFFFF"/>
                </a:solidFill>
                <a:latin typeface="Poppins"/>
                <a:ea typeface="Poppins"/>
                <a:cs typeface="Poppins"/>
                <a:sym typeface="Poppins"/>
              </a:endParaRPr>
            </a:p>
          </p:txBody>
        </p:sp>
        <p:sp>
          <p:nvSpPr>
            <p:cNvPr id="509" name="Google Shape;509;p30"/>
            <p:cNvSpPr txBox="1"/>
            <p:nvPr/>
          </p:nvSpPr>
          <p:spPr>
            <a:xfrm>
              <a:off x="992635" y="5827767"/>
              <a:ext cx="2217300" cy="184800"/>
            </a:xfrm>
            <a:prstGeom prst="rect">
              <a:avLst/>
            </a:prstGeom>
            <a:noFill/>
            <a:ln>
              <a:noFill/>
            </a:ln>
          </p:spPr>
          <p:txBody>
            <a:bodyPr anchorCtr="0" anchor="ctr" bIns="0" lIns="0" spcFirstLastPara="1" rIns="0" wrap="square" tIns="0">
              <a:spAutoFit/>
            </a:bodyPr>
            <a:lstStyle/>
            <a:p>
              <a:pPr indent="0" lvl="0" marL="0" marR="0" rtl="0" algn="l">
                <a:lnSpc>
                  <a:spcPct val="104999"/>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Customer service</a:t>
              </a:r>
              <a:endParaRPr b="0" i="0" sz="1200" u="none" cap="none" strike="noStrike">
                <a:solidFill>
                  <a:srgbClr val="FFFFFF"/>
                </a:solidFill>
                <a:latin typeface="Poppins"/>
                <a:ea typeface="Poppins"/>
                <a:cs typeface="Poppins"/>
                <a:sym typeface="Poppins"/>
              </a:endParaRPr>
            </a:p>
          </p:txBody>
        </p:sp>
      </p:grpSp>
      <p:grpSp>
        <p:nvGrpSpPr>
          <p:cNvPr id="510" name="Google Shape;510;p30"/>
          <p:cNvGrpSpPr/>
          <p:nvPr/>
        </p:nvGrpSpPr>
        <p:grpSpPr>
          <a:xfrm>
            <a:off x="4318268" y="3527466"/>
            <a:ext cx="216010" cy="216010"/>
            <a:chOff x="1993941" y="3881648"/>
            <a:chExt cx="239638" cy="239638"/>
          </a:xfrm>
        </p:grpSpPr>
        <p:sp>
          <p:nvSpPr>
            <p:cNvPr id="511" name="Google Shape;511;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12" name="Google Shape;512;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13" name="Google Shape;513;p30"/>
          <p:cNvGrpSpPr/>
          <p:nvPr/>
        </p:nvGrpSpPr>
        <p:grpSpPr>
          <a:xfrm>
            <a:off x="4318268" y="4064992"/>
            <a:ext cx="216010" cy="216010"/>
            <a:chOff x="1993941" y="3881648"/>
            <a:chExt cx="239638" cy="239638"/>
          </a:xfrm>
        </p:grpSpPr>
        <p:sp>
          <p:nvSpPr>
            <p:cNvPr id="514" name="Google Shape;514;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15" name="Google Shape;515;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16" name="Google Shape;516;p30"/>
          <p:cNvGrpSpPr/>
          <p:nvPr/>
        </p:nvGrpSpPr>
        <p:grpSpPr>
          <a:xfrm>
            <a:off x="4318268" y="4596914"/>
            <a:ext cx="216010" cy="216010"/>
            <a:chOff x="1993941" y="3881648"/>
            <a:chExt cx="239638" cy="239638"/>
          </a:xfrm>
        </p:grpSpPr>
        <p:sp>
          <p:nvSpPr>
            <p:cNvPr id="517" name="Google Shape;517;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18" name="Google Shape;518;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19" name="Google Shape;519;p30"/>
          <p:cNvGrpSpPr/>
          <p:nvPr/>
        </p:nvGrpSpPr>
        <p:grpSpPr>
          <a:xfrm>
            <a:off x="4318268" y="5112050"/>
            <a:ext cx="216010" cy="216010"/>
            <a:chOff x="1993941" y="3881648"/>
            <a:chExt cx="239638" cy="239638"/>
          </a:xfrm>
        </p:grpSpPr>
        <p:sp>
          <p:nvSpPr>
            <p:cNvPr id="520" name="Google Shape;520;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21" name="Google Shape;521;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22" name="Google Shape;522;p30"/>
          <p:cNvGrpSpPr/>
          <p:nvPr/>
        </p:nvGrpSpPr>
        <p:grpSpPr>
          <a:xfrm>
            <a:off x="5849418" y="5661849"/>
            <a:ext cx="216010" cy="216010"/>
            <a:chOff x="1993941" y="3881648"/>
            <a:chExt cx="239638" cy="239638"/>
          </a:xfrm>
        </p:grpSpPr>
        <p:sp>
          <p:nvSpPr>
            <p:cNvPr id="523" name="Google Shape;523;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24" name="Google Shape;524;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25" name="Google Shape;525;p30"/>
          <p:cNvGrpSpPr/>
          <p:nvPr/>
        </p:nvGrpSpPr>
        <p:grpSpPr>
          <a:xfrm>
            <a:off x="5849418" y="4595940"/>
            <a:ext cx="216010" cy="216010"/>
            <a:chOff x="1993941" y="3881648"/>
            <a:chExt cx="239638" cy="239638"/>
          </a:xfrm>
        </p:grpSpPr>
        <p:sp>
          <p:nvSpPr>
            <p:cNvPr id="526" name="Google Shape;526;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27" name="Google Shape;527;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28" name="Google Shape;528;p30"/>
          <p:cNvGrpSpPr/>
          <p:nvPr/>
        </p:nvGrpSpPr>
        <p:grpSpPr>
          <a:xfrm>
            <a:off x="5849418" y="3002025"/>
            <a:ext cx="216010" cy="216010"/>
            <a:chOff x="1993941" y="3881648"/>
            <a:chExt cx="239638" cy="239638"/>
          </a:xfrm>
        </p:grpSpPr>
        <p:sp>
          <p:nvSpPr>
            <p:cNvPr id="529" name="Google Shape;529;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30" name="Google Shape;530;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31" name="Google Shape;531;p30"/>
          <p:cNvGrpSpPr/>
          <p:nvPr/>
        </p:nvGrpSpPr>
        <p:grpSpPr>
          <a:xfrm>
            <a:off x="5849418" y="3527610"/>
            <a:ext cx="216010" cy="216010"/>
            <a:chOff x="1993941" y="3881648"/>
            <a:chExt cx="239638" cy="239638"/>
          </a:xfrm>
        </p:grpSpPr>
        <p:sp>
          <p:nvSpPr>
            <p:cNvPr id="532" name="Google Shape;532;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33" name="Google Shape;533;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34" name="Google Shape;534;p30"/>
          <p:cNvGrpSpPr/>
          <p:nvPr/>
        </p:nvGrpSpPr>
        <p:grpSpPr>
          <a:xfrm>
            <a:off x="7376400" y="4064992"/>
            <a:ext cx="216010" cy="216010"/>
            <a:chOff x="1993941" y="3881648"/>
            <a:chExt cx="239638" cy="239638"/>
          </a:xfrm>
        </p:grpSpPr>
        <p:sp>
          <p:nvSpPr>
            <p:cNvPr id="535" name="Google Shape;535;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36" name="Google Shape;536;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37" name="Google Shape;537;p30"/>
          <p:cNvGrpSpPr/>
          <p:nvPr/>
        </p:nvGrpSpPr>
        <p:grpSpPr>
          <a:xfrm>
            <a:off x="7376400" y="4595940"/>
            <a:ext cx="216010" cy="216010"/>
            <a:chOff x="1993941" y="3881648"/>
            <a:chExt cx="239638" cy="239638"/>
          </a:xfrm>
        </p:grpSpPr>
        <p:sp>
          <p:nvSpPr>
            <p:cNvPr id="538" name="Google Shape;538;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39" name="Google Shape;539;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40" name="Google Shape;540;p30"/>
          <p:cNvGrpSpPr/>
          <p:nvPr/>
        </p:nvGrpSpPr>
        <p:grpSpPr>
          <a:xfrm>
            <a:off x="7376400" y="5124112"/>
            <a:ext cx="216010" cy="216010"/>
            <a:chOff x="1993941" y="3881648"/>
            <a:chExt cx="239638" cy="239638"/>
          </a:xfrm>
        </p:grpSpPr>
        <p:sp>
          <p:nvSpPr>
            <p:cNvPr id="541" name="Google Shape;541;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42" name="Google Shape;542;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43" name="Google Shape;543;p30"/>
          <p:cNvGrpSpPr/>
          <p:nvPr/>
        </p:nvGrpSpPr>
        <p:grpSpPr>
          <a:xfrm>
            <a:off x="8913784" y="6190564"/>
            <a:ext cx="216010" cy="216010"/>
            <a:chOff x="1993941" y="3881648"/>
            <a:chExt cx="239638" cy="239638"/>
          </a:xfrm>
        </p:grpSpPr>
        <p:sp>
          <p:nvSpPr>
            <p:cNvPr id="544" name="Google Shape;544;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45" name="Google Shape;545;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46" name="Google Shape;546;p30"/>
          <p:cNvGrpSpPr/>
          <p:nvPr/>
        </p:nvGrpSpPr>
        <p:grpSpPr>
          <a:xfrm>
            <a:off x="8913784" y="5124859"/>
            <a:ext cx="216010" cy="216010"/>
            <a:chOff x="1993941" y="3881648"/>
            <a:chExt cx="239638" cy="239638"/>
          </a:xfrm>
        </p:grpSpPr>
        <p:sp>
          <p:nvSpPr>
            <p:cNvPr id="547" name="Google Shape;547;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48" name="Google Shape;548;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49" name="Google Shape;549;p30"/>
          <p:cNvGrpSpPr/>
          <p:nvPr/>
        </p:nvGrpSpPr>
        <p:grpSpPr>
          <a:xfrm>
            <a:off x="8913784" y="4595940"/>
            <a:ext cx="216010" cy="216010"/>
            <a:chOff x="1993941" y="3881648"/>
            <a:chExt cx="239638" cy="239638"/>
          </a:xfrm>
        </p:grpSpPr>
        <p:sp>
          <p:nvSpPr>
            <p:cNvPr id="550" name="Google Shape;550;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51" name="Google Shape;551;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52" name="Google Shape;552;p30"/>
          <p:cNvGrpSpPr/>
          <p:nvPr/>
        </p:nvGrpSpPr>
        <p:grpSpPr>
          <a:xfrm>
            <a:off x="8913784" y="3528539"/>
            <a:ext cx="216010" cy="216010"/>
            <a:chOff x="1993941" y="3881648"/>
            <a:chExt cx="239638" cy="239638"/>
          </a:xfrm>
        </p:grpSpPr>
        <p:sp>
          <p:nvSpPr>
            <p:cNvPr id="553" name="Google Shape;553;p30"/>
            <p:cNvSpPr/>
            <p:nvPr/>
          </p:nvSpPr>
          <p:spPr>
            <a:xfrm>
              <a:off x="1993941" y="3881648"/>
              <a:ext cx="239638" cy="239638"/>
            </a:xfrm>
            <a:prstGeom prst="ellipse">
              <a:avLst/>
            </a:prstGeom>
            <a:solidFill>
              <a:schemeClr val="accent1"/>
            </a:solidFill>
            <a:ln cap="flat" cmpd="sng" w="127000">
              <a:solidFill>
                <a:schemeClr val="accent1">
                  <a:alpha val="37647"/>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heckmark with solid fill" id="554" name="Google Shape;554;p30"/>
            <p:cNvPicPr preferRelativeResize="0"/>
            <p:nvPr/>
          </p:nvPicPr>
          <p:blipFill rotWithShape="1">
            <a:blip r:embed="rId3">
              <a:alphaModFix/>
            </a:blip>
            <a:srcRect b="0" l="0" r="0" t="0"/>
            <a:stretch/>
          </p:blipFill>
          <p:spPr>
            <a:xfrm>
              <a:off x="2051989" y="3948911"/>
              <a:ext cx="123145" cy="123145"/>
            </a:xfrm>
            <a:prstGeom prst="rect">
              <a:avLst/>
            </a:prstGeom>
            <a:noFill/>
            <a:ln>
              <a:noFill/>
            </a:ln>
          </p:spPr>
        </p:pic>
      </p:grpSp>
      <p:grpSp>
        <p:nvGrpSpPr>
          <p:cNvPr id="555" name="Google Shape;555;p30"/>
          <p:cNvGrpSpPr/>
          <p:nvPr/>
        </p:nvGrpSpPr>
        <p:grpSpPr>
          <a:xfrm>
            <a:off x="9959270" y="3040862"/>
            <a:ext cx="1191000" cy="3302287"/>
            <a:chOff x="9959270" y="2665487"/>
            <a:chExt cx="1191000" cy="3302287"/>
          </a:xfrm>
        </p:grpSpPr>
        <p:sp>
          <p:nvSpPr>
            <p:cNvPr id="556" name="Google Shape;556;p30"/>
            <p:cNvSpPr txBox="1"/>
            <p:nvPr/>
          </p:nvSpPr>
          <p:spPr>
            <a:xfrm>
              <a:off x="9959270" y="2665487"/>
              <a:ext cx="1191000" cy="138600"/>
            </a:xfrm>
            <a:prstGeom prst="rect">
              <a:avLst/>
            </a:prstGeom>
            <a:noFill/>
            <a:ln>
              <a:noFill/>
            </a:ln>
          </p:spPr>
          <p:txBody>
            <a:bodyPr anchorCtr="0" anchor="ctr" bIns="0" lIns="0" spcFirstLastPara="1" rIns="0" wrap="square" tIns="0">
              <a:spAutoFit/>
            </a:bodyPr>
            <a:lstStyle/>
            <a:p>
              <a:pPr indent="0" lvl="0" marL="0" marR="0" rtl="0" algn="ctr">
                <a:lnSpc>
                  <a:spcPct val="140000"/>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Competitive parity</a:t>
              </a:r>
              <a:endParaRPr b="0" i="0" sz="900" u="none" cap="none" strike="noStrike">
                <a:solidFill>
                  <a:srgbClr val="000000"/>
                </a:solidFill>
                <a:latin typeface="Poppins"/>
                <a:ea typeface="Poppins"/>
                <a:cs typeface="Poppins"/>
                <a:sym typeface="Poppins"/>
              </a:endParaRPr>
            </a:p>
          </p:txBody>
        </p:sp>
        <p:sp>
          <p:nvSpPr>
            <p:cNvPr id="557" name="Google Shape;557;p30"/>
            <p:cNvSpPr txBox="1"/>
            <p:nvPr/>
          </p:nvSpPr>
          <p:spPr>
            <a:xfrm>
              <a:off x="9959270" y="3175709"/>
              <a:ext cx="1191000" cy="138600"/>
            </a:xfrm>
            <a:prstGeom prst="rect">
              <a:avLst/>
            </a:prstGeom>
            <a:noFill/>
            <a:ln>
              <a:noFill/>
            </a:ln>
          </p:spPr>
          <p:txBody>
            <a:bodyPr anchorCtr="0" anchor="ctr" bIns="0" lIns="0" spcFirstLastPara="1" rIns="0" wrap="square" tIns="0">
              <a:spAutoFit/>
            </a:bodyPr>
            <a:lstStyle/>
            <a:p>
              <a:pPr indent="0" lvl="0" marL="0" marR="0" rtl="0" algn="ctr">
                <a:lnSpc>
                  <a:spcPct val="140000"/>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Competitive parity</a:t>
              </a:r>
              <a:endParaRPr b="0" i="0" sz="900" u="none" cap="none" strike="noStrike">
                <a:solidFill>
                  <a:srgbClr val="000000"/>
                </a:solidFill>
                <a:latin typeface="Poppins"/>
                <a:ea typeface="Poppins"/>
                <a:cs typeface="Poppins"/>
                <a:sym typeface="Poppins"/>
              </a:endParaRPr>
            </a:p>
          </p:txBody>
        </p:sp>
        <p:sp>
          <p:nvSpPr>
            <p:cNvPr id="558" name="Google Shape;558;p30"/>
            <p:cNvSpPr txBox="1"/>
            <p:nvPr/>
          </p:nvSpPr>
          <p:spPr>
            <a:xfrm>
              <a:off x="9959270" y="3713234"/>
              <a:ext cx="1191000" cy="138600"/>
            </a:xfrm>
            <a:prstGeom prst="rect">
              <a:avLst/>
            </a:prstGeom>
            <a:noFill/>
            <a:ln>
              <a:noFill/>
            </a:ln>
          </p:spPr>
          <p:txBody>
            <a:bodyPr anchorCtr="0" anchor="ctr" bIns="0" lIns="0" spcFirstLastPara="1" rIns="0" wrap="square" tIns="0">
              <a:spAutoFit/>
            </a:bodyPr>
            <a:lstStyle/>
            <a:p>
              <a:pPr indent="0" lvl="0" marL="0" marR="0" rtl="0" algn="ctr">
                <a:lnSpc>
                  <a:spcPct val="140000"/>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Sustainable</a:t>
              </a:r>
              <a:endParaRPr b="0" i="0" sz="900" u="none" cap="none" strike="noStrike">
                <a:solidFill>
                  <a:srgbClr val="000000"/>
                </a:solidFill>
                <a:latin typeface="Poppins"/>
                <a:ea typeface="Poppins"/>
                <a:cs typeface="Poppins"/>
                <a:sym typeface="Poppins"/>
              </a:endParaRPr>
            </a:p>
          </p:txBody>
        </p:sp>
        <p:sp>
          <p:nvSpPr>
            <p:cNvPr id="559" name="Google Shape;559;p30"/>
            <p:cNvSpPr txBox="1"/>
            <p:nvPr/>
          </p:nvSpPr>
          <p:spPr>
            <a:xfrm>
              <a:off x="9959270" y="4232796"/>
              <a:ext cx="1191000" cy="138600"/>
            </a:xfrm>
            <a:prstGeom prst="rect">
              <a:avLst/>
            </a:prstGeom>
            <a:noFill/>
            <a:ln>
              <a:noFill/>
            </a:ln>
          </p:spPr>
          <p:txBody>
            <a:bodyPr anchorCtr="0" anchor="ctr" bIns="0" lIns="0" spcFirstLastPara="1" rIns="0" wrap="square" tIns="0">
              <a:spAutoFit/>
            </a:bodyPr>
            <a:lstStyle/>
            <a:p>
              <a:pPr indent="0" lvl="0" marL="0" marR="0" rtl="0" algn="ctr">
                <a:lnSpc>
                  <a:spcPct val="140000"/>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Competitive</a:t>
              </a:r>
              <a:endParaRPr b="0" i="0" sz="900" u="none" cap="none" strike="noStrike">
                <a:solidFill>
                  <a:srgbClr val="000000"/>
                </a:solidFill>
                <a:latin typeface="Poppins"/>
                <a:ea typeface="Poppins"/>
                <a:cs typeface="Poppins"/>
                <a:sym typeface="Poppins"/>
              </a:endParaRPr>
            </a:p>
          </p:txBody>
        </p:sp>
        <p:sp>
          <p:nvSpPr>
            <p:cNvPr id="560" name="Google Shape;560;p30"/>
            <p:cNvSpPr txBox="1"/>
            <p:nvPr/>
          </p:nvSpPr>
          <p:spPr>
            <a:xfrm>
              <a:off x="9959270" y="4767729"/>
              <a:ext cx="1191000" cy="138600"/>
            </a:xfrm>
            <a:prstGeom prst="rect">
              <a:avLst/>
            </a:prstGeom>
            <a:noFill/>
            <a:ln>
              <a:noFill/>
            </a:ln>
          </p:spPr>
          <p:txBody>
            <a:bodyPr anchorCtr="0" anchor="ctr" bIns="0" lIns="0" spcFirstLastPara="1" rIns="0" wrap="square" tIns="0">
              <a:spAutoFit/>
            </a:bodyPr>
            <a:lstStyle/>
            <a:p>
              <a:pPr indent="0" lvl="0" marL="0" marR="0" rtl="0" algn="ctr">
                <a:lnSpc>
                  <a:spcPct val="140000"/>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Sustainable</a:t>
              </a:r>
              <a:endParaRPr b="0" i="0" sz="900" u="none" cap="none" strike="noStrike">
                <a:solidFill>
                  <a:srgbClr val="000000"/>
                </a:solidFill>
                <a:latin typeface="Poppins"/>
                <a:ea typeface="Poppins"/>
                <a:cs typeface="Poppins"/>
                <a:sym typeface="Poppins"/>
              </a:endParaRPr>
            </a:p>
          </p:txBody>
        </p:sp>
        <p:sp>
          <p:nvSpPr>
            <p:cNvPr id="561" name="Google Shape;561;p30"/>
            <p:cNvSpPr txBox="1"/>
            <p:nvPr/>
          </p:nvSpPr>
          <p:spPr>
            <a:xfrm>
              <a:off x="9959270" y="5303092"/>
              <a:ext cx="1191000" cy="138600"/>
            </a:xfrm>
            <a:prstGeom prst="rect">
              <a:avLst/>
            </a:prstGeom>
            <a:noFill/>
            <a:ln>
              <a:noFill/>
            </a:ln>
          </p:spPr>
          <p:txBody>
            <a:bodyPr anchorCtr="0" anchor="ctr" bIns="0" lIns="0" spcFirstLastPara="1" rIns="0" wrap="square" tIns="0">
              <a:spAutoFit/>
            </a:bodyPr>
            <a:lstStyle/>
            <a:p>
              <a:pPr indent="0" lvl="0" marL="0" marR="0" rtl="0" algn="ctr">
                <a:lnSpc>
                  <a:spcPct val="140000"/>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Competitive</a:t>
              </a:r>
              <a:endParaRPr b="0" i="0" sz="900" u="none" cap="none" strike="noStrike">
                <a:solidFill>
                  <a:srgbClr val="000000"/>
                </a:solidFill>
                <a:latin typeface="Poppins"/>
                <a:ea typeface="Poppins"/>
                <a:cs typeface="Poppins"/>
                <a:sym typeface="Poppins"/>
              </a:endParaRPr>
            </a:p>
          </p:txBody>
        </p:sp>
        <p:sp>
          <p:nvSpPr>
            <p:cNvPr id="562" name="Google Shape;562;p30"/>
            <p:cNvSpPr txBox="1"/>
            <p:nvPr/>
          </p:nvSpPr>
          <p:spPr>
            <a:xfrm>
              <a:off x="9959270" y="5829174"/>
              <a:ext cx="1191000" cy="138600"/>
            </a:xfrm>
            <a:prstGeom prst="rect">
              <a:avLst/>
            </a:prstGeom>
            <a:noFill/>
            <a:ln>
              <a:noFill/>
            </a:ln>
          </p:spPr>
          <p:txBody>
            <a:bodyPr anchorCtr="0" anchor="ctr" bIns="0" lIns="0" spcFirstLastPara="1" rIns="0" wrap="square" tIns="0">
              <a:spAutoFit/>
            </a:bodyPr>
            <a:lstStyle/>
            <a:p>
              <a:pPr indent="0" lvl="0" marL="0" marR="0" rtl="0" algn="ctr">
                <a:lnSpc>
                  <a:spcPct val="140000"/>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Competitive</a:t>
              </a:r>
              <a:endParaRPr b="0" i="0" sz="900" u="none" cap="none" strike="noStrike">
                <a:solidFill>
                  <a:srgbClr val="000000"/>
                </a:solidFill>
                <a:latin typeface="Poppins"/>
                <a:ea typeface="Poppins"/>
                <a:cs typeface="Poppins"/>
                <a:sym typeface="Poppins"/>
              </a:endParaRPr>
            </a:p>
          </p:txBody>
        </p:sp>
      </p:grpSp>
      <p:sp>
        <p:nvSpPr>
          <p:cNvPr id="563" name="Google Shape;563;p30"/>
          <p:cNvSpPr/>
          <p:nvPr/>
        </p:nvSpPr>
        <p:spPr>
          <a:xfrm>
            <a:off x="3668766" y="2286566"/>
            <a:ext cx="1531800" cy="545100"/>
          </a:xfrm>
          <a:prstGeom prst="roundRect">
            <a:avLst>
              <a:gd fmla="val 50000" name="adj"/>
            </a:avLst>
          </a:prstGeom>
          <a:noFill/>
          <a:ln>
            <a:noFill/>
          </a:ln>
        </p:spPr>
        <p:txBody>
          <a:bodyPr anchorCtr="0" anchor="ctr" bIns="0" lIns="0" spcFirstLastPara="1" rIns="0" wrap="square" tIns="0">
            <a:noAutofit/>
          </a:bodyPr>
          <a:lstStyle/>
          <a:p>
            <a:pPr indent="0" lvl="0" marL="0" marR="0" rtl="0" algn="ctr">
              <a:lnSpc>
                <a:spcPct val="140000"/>
              </a:lnSpc>
              <a:spcBef>
                <a:spcPts val="0"/>
              </a:spcBef>
              <a:spcAft>
                <a:spcPts val="0"/>
              </a:spcAft>
              <a:buClr>
                <a:srgbClr val="000000"/>
              </a:buClr>
              <a:buSzPts val="1000"/>
              <a:buFont typeface="Poppins"/>
              <a:buNone/>
            </a:pPr>
            <a:r>
              <a:rPr b="1" i="0" lang="en-US" sz="1000" u="none" cap="none" strike="noStrike">
                <a:solidFill>
                  <a:srgbClr val="000000"/>
                </a:solidFill>
                <a:latin typeface="Poppins"/>
                <a:ea typeface="Poppins"/>
                <a:cs typeface="Poppins"/>
                <a:sym typeface="Poppins"/>
              </a:rPr>
              <a:t>VALUABLE</a:t>
            </a:r>
            <a:endParaRPr b="1" i="0" sz="1000" u="none" cap="none" strike="noStrike">
              <a:solidFill>
                <a:srgbClr val="000000"/>
              </a:solidFill>
              <a:latin typeface="Poppins"/>
              <a:ea typeface="Poppins"/>
              <a:cs typeface="Poppins"/>
              <a:sym typeface="Poppins"/>
            </a:endParaRPr>
          </a:p>
        </p:txBody>
      </p:sp>
      <p:sp>
        <p:nvSpPr>
          <p:cNvPr id="564" name="Google Shape;564;p30"/>
          <p:cNvSpPr/>
          <p:nvPr/>
        </p:nvSpPr>
        <p:spPr>
          <a:xfrm>
            <a:off x="5200616" y="2286566"/>
            <a:ext cx="1527300" cy="545100"/>
          </a:xfrm>
          <a:prstGeom prst="roundRect">
            <a:avLst>
              <a:gd fmla="val 50000" name="adj"/>
            </a:avLst>
          </a:prstGeom>
          <a:noFill/>
          <a:ln>
            <a:noFill/>
          </a:ln>
        </p:spPr>
        <p:txBody>
          <a:bodyPr anchorCtr="0" anchor="ctr" bIns="0" lIns="0" spcFirstLastPara="1" rIns="0" wrap="square" tIns="0">
            <a:noAutofit/>
          </a:bodyPr>
          <a:lstStyle/>
          <a:p>
            <a:pPr indent="0" lvl="0" marL="0" marR="0" rtl="0" algn="ctr">
              <a:lnSpc>
                <a:spcPct val="140000"/>
              </a:lnSpc>
              <a:spcBef>
                <a:spcPts val="0"/>
              </a:spcBef>
              <a:spcAft>
                <a:spcPts val="0"/>
              </a:spcAft>
              <a:buClr>
                <a:srgbClr val="000000"/>
              </a:buClr>
              <a:buSzPts val="1000"/>
              <a:buFont typeface="Poppins"/>
              <a:buNone/>
            </a:pPr>
            <a:r>
              <a:rPr b="1" i="0" lang="en-US" sz="1000" u="none" cap="none" strike="noStrike">
                <a:solidFill>
                  <a:srgbClr val="000000"/>
                </a:solidFill>
                <a:latin typeface="Poppins"/>
                <a:ea typeface="Poppins"/>
                <a:cs typeface="Poppins"/>
                <a:sym typeface="Poppins"/>
              </a:rPr>
              <a:t>RARITY</a:t>
            </a:r>
            <a:endParaRPr b="1" i="0" sz="1000" u="none" cap="none" strike="noStrike">
              <a:solidFill>
                <a:srgbClr val="000000"/>
              </a:solidFill>
              <a:latin typeface="Poppins"/>
              <a:ea typeface="Poppins"/>
              <a:cs typeface="Poppins"/>
              <a:sym typeface="Poppins"/>
            </a:endParaRPr>
          </a:p>
        </p:txBody>
      </p:sp>
      <p:sp>
        <p:nvSpPr>
          <p:cNvPr id="565" name="Google Shape;565;p30"/>
          <p:cNvSpPr/>
          <p:nvPr/>
        </p:nvSpPr>
        <p:spPr>
          <a:xfrm>
            <a:off x="6732464" y="2286566"/>
            <a:ext cx="1527300" cy="545100"/>
          </a:xfrm>
          <a:prstGeom prst="roundRect">
            <a:avLst>
              <a:gd fmla="val 50000" name="adj"/>
            </a:avLst>
          </a:prstGeom>
          <a:noFill/>
          <a:ln>
            <a:noFill/>
          </a:ln>
        </p:spPr>
        <p:txBody>
          <a:bodyPr anchorCtr="0" anchor="ctr" bIns="0" lIns="0" spcFirstLastPara="1" rIns="0" wrap="square" tIns="0">
            <a:noAutofit/>
          </a:bodyPr>
          <a:lstStyle/>
          <a:p>
            <a:pPr indent="0" lvl="0" marL="0" marR="0" rtl="0" algn="ctr">
              <a:lnSpc>
                <a:spcPct val="140000"/>
              </a:lnSpc>
              <a:spcBef>
                <a:spcPts val="0"/>
              </a:spcBef>
              <a:spcAft>
                <a:spcPts val="0"/>
              </a:spcAft>
              <a:buClr>
                <a:srgbClr val="000000"/>
              </a:buClr>
              <a:buSzPts val="1000"/>
              <a:buFont typeface="Poppins"/>
              <a:buNone/>
            </a:pPr>
            <a:r>
              <a:rPr b="1" i="0" lang="en-US" sz="1000" u="none" cap="none" strike="noStrike">
                <a:solidFill>
                  <a:srgbClr val="000000"/>
                </a:solidFill>
                <a:latin typeface="Poppins"/>
                <a:ea typeface="Poppins"/>
                <a:cs typeface="Poppins"/>
                <a:sym typeface="Poppins"/>
              </a:rPr>
              <a:t>COSTLY TO IMITATE</a:t>
            </a:r>
            <a:endParaRPr b="1" i="0" sz="1000" u="none" cap="none" strike="noStrike">
              <a:solidFill>
                <a:srgbClr val="000000"/>
              </a:solidFill>
              <a:latin typeface="Poppins"/>
              <a:ea typeface="Poppins"/>
              <a:cs typeface="Poppins"/>
              <a:sym typeface="Poppins"/>
            </a:endParaRPr>
          </a:p>
        </p:txBody>
      </p:sp>
      <p:sp>
        <p:nvSpPr>
          <p:cNvPr id="566" name="Google Shape;566;p30"/>
          <p:cNvSpPr/>
          <p:nvPr/>
        </p:nvSpPr>
        <p:spPr>
          <a:xfrm>
            <a:off x="8264313" y="2286566"/>
            <a:ext cx="1536300" cy="545100"/>
          </a:xfrm>
          <a:prstGeom prst="roundRect">
            <a:avLst>
              <a:gd fmla="val 50000" name="adj"/>
            </a:avLst>
          </a:prstGeom>
          <a:noFill/>
          <a:ln>
            <a:noFill/>
          </a:ln>
        </p:spPr>
        <p:txBody>
          <a:bodyPr anchorCtr="0" anchor="ctr" bIns="0" lIns="0" spcFirstLastPara="1" rIns="0" wrap="square" tIns="0">
            <a:noAutofit/>
          </a:bodyPr>
          <a:lstStyle/>
          <a:p>
            <a:pPr indent="0" lvl="0" marL="0" marR="0" rtl="0" algn="ctr">
              <a:lnSpc>
                <a:spcPct val="140000"/>
              </a:lnSpc>
              <a:spcBef>
                <a:spcPts val="0"/>
              </a:spcBef>
              <a:spcAft>
                <a:spcPts val="0"/>
              </a:spcAft>
              <a:buClr>
                <a:srgbClr val="000000"/>
              </a:buClr>
              <a:buSzPts val="1000"/>
              <a:buFont typeface="Poppins"/>
              <a:buNone/>
            </a:pPr>
            <a:r>
              <a:rPr b="1" i="0" lang="en-US" sz="1000" u="none" cap="none" strike="noStrike">
                <a:solidFill>
                  <a:srgbClr val="000000"/>
                </a:solidFill>
                <a:latin typeface="Poppins"/>
                <a:ea typeface="Poppins"/>
                <a:cs typeface="Poppins"/>
                <a:sym typeface="Poppins"/>
              </a:rPr>
              <a:t>ORGANIZATION</a:t>
            </a:r>
            <a:endParaRPr b="1" i="0" sz="1000" u="none" cap="none" strike="noStrike">
              <a:solidFill>
                <a:srgbClr val="000000"/>
              </a:solidFill>
              <a:latin typeface="Poppins"/>
              <a:ea typeface="Poppins"/>
              <a:cs typeface="Poppins"/>
              <a:sym typeface="Poppins"/>
            </a:endParaRPr>
          </a:p>
        </p:txBody>
      </p:sp>
      <p:sp>
        <p:nvSpPr>
          <p:cNvPr id="567" name="Google Shape;567;p30"/>
          <p:cNvSpPr/>
          <p:nvPr/>
        </p:nvSpPr>
        <p:spPr>
          <a:xfrm>
            <a:off x="9800747" y="2286566"/>
            <a:ext cx="1527300" cy="545100"/>
          </a:xfrm>
          <a:prstGeom prst="roundRect">
            <a:avLst>
              <a:gd fmla="val 50000" name="adj"/>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000"/>
              <a:buFont typeface="Poppins"/>
              <a:buNone/>
            </a:pPr>
            <a:r>
              <a:rPr b="1" i="0" lang="en-US" sz="1000" u="none" cap="none" strike="noStrike">
                <a:solidFill>
                  <a:srgbClr val="000000"/>
                </a:solidFill>
                <a:latin typeface="Poppins"/>
                <a:ea typeface="Poppins"/>
                <a:cs typeface="Poppins"/>
                <a:sym typeface="Poppins"/>
              </a:rPr>
              <a:t>COMPETITIVE IMPLICATION</a:t>
            </a:r>
            <a:endParaRPr b="1" i="0" sz="1000" u="none" cap="none" strike="noStrike">
              <a:solidFill>
                <a:srgbClr val="000000"/>
              </a:solidFill>
              <a:latin typeface="Poppins"/>
              <a:ea typeface="Poppins"/>
              <a:cs typeface="Poppins"/>
              <a:sym typeface="Poppins"/>
            </a:endParaRPr>
          </a:p>
        </p:txBody>
      </p:sp>
      <p:sp>
        <p:nvSpPr>
          <p:cNvPr id="568" name="Google Shape;568;p30"/>
          <p:cNvSpPr/>
          <p:nvPr/>
        </p:nvSpPr>
        <p:spPr>
          <a:xfrm>
            <a:off x="5839102" y="1924770"/>
            <a:ext cx="288910" cy="289764"/>
          </a:xfrm>
          <a:custGeom>
            <a:rect b="b" l="l" r="r" t="t"/>
            <a:pathLst>
              <a:path extrusionOk="0" h="186" w="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350"/>
              <a:buFont typeface="Calibri"/>
              <a:buNone/>
            </a:pPr>
            <a:r>
              <a:t/>
            </a:r>
            <a:endParaRPr b="0" i="0" sz="1350" u="none" cap="none" strike="noStrike">
              <a:solidFill>
                <a:srgbClr val="000000"/>
              </a:solidFill>
              <a:latin typeface="Poppins"/>
              <a:ea typeface="Poppins"/>
              <a:cs typeface="Poppins"/>
              <a:sym typeface="Poppins"/>
            </a:endParaRPr>
          </a:p>
        </p:txBody>
      </p:sp>
      <p:sp>
        <p:nvSpPr>
          <p:cNvPr id="569" name="Google Shape;569;p30"/>
          <p:cNvSpPr/>
          <p:nvPr/>
        </p:nvSpPr>
        <p:spPr>
          <a:xfrm flipH="1" rot="-5400000">
            <a:off x="7351141" y="1938591"/>
            <a:ext cx="294837" cy="241468"/>
          </a:xfrm>
          <a:custGeom>
            <a:rect b="b" l="l" r="r" t="t"/>
            <a:pathLst>
              <a:path extrusionOk="0" h="152" w="185">
                <a:moveTo>
                  <a:pt x="177" y="34"/>
                </a:moveTo>
                <a:cubicBezTo>
                  <a:pt x="42" y="34"/>
                  <a:pt x="42" y="34"/>
                  <a:pt x="42" y="34"/>
                </a:cubicBezTo>
                <a:cubicBezTo>
                  <a:pt x="37" y="34"/>
                  <a:pt x="33" y="38"/>
                  <a:pt x="33" y="43"/>
                </a:cubicBezTo>
                <a:cubicBezTo>
                  <a:pt x="33" y="144"/>
                  <a:pt x="33" y="144"/>
                  <a:pt x="33" y="144"/>
                </a:cubicBezTo>
                <a:cubicBezTo>
                  <a:pt x="33" y="149"/>
                  <a:pt x="37" y="152"/>
                  <a:pt x="42" y="152"/>
                </a:cubicBezTo>
                <a:cubicBezTo>
                  <a:pt x="177" y="152"/>
                  <a:pt x="177" y="152"/>
                  <a:pt x="177" y="152"/>
                </a:cubicBezTo>
                <a:cubicBezTo>
                  <a:pt x="182" y="152"/>
                  <a:pt x="185" y="149"/>
                  <a:pt x="185" y="144"/>
                </a:cubicBezTo>
                <a:cubicBezTo>
                  <a:pt x="185" y="43"/>
                  <a:pt x="185" y="43"/>
                  <a:pt x="185" y="43"/>
                </a:cubicBezTo>
                <a:cubicBezTo>
                  <a:pt x="185" y="38"/>
                  <a:pt x="182" y="34"/>
                  <a:pt x="177" y="34"/>
                </a:cubicBezTo>
                <a:close/>
                <a:moveTo>
                  <a:pt x="177" y="144"/>
                </a:moveTo>
                <a:cubicBezTo>
                  <a:pt x="42" y="144"/>
                  <a:pt x="42" y="144"/>
                  <a:pt x="42" y="144"/>
                </a:cubicBezTo>
                <a:cubicBezTo>
                  <a:pt x="42" y="43"/>
                  <a:pt x="42" y="43"/>
                  <a:pt x="42" y="43"/>
                </a:cubicBezTo>
                <a:cubicBezTo>
                  <a:pt x="177" y="43"/>
                  <a:pt x="177" y="43"/>
                  <a:pt x="177" y="43"/>
                </a:cubicBezTo>
                <a:lnTo>
                  <a:pt x="177" y="144"/>
                </a:lnTo>
                <a:close/>
                <a:moveTo>
                  <a:pt x="21" y="110"/>
                </a:moveTo>
                <a:cubicBezTo>
                  <a:pt x="8" y="110"/>
                  <a:pt x="8" y="110"/>
                  <a:pt x="8" y="110"/>
                </a:cubicBezTo>
                <a:cubicBezTo>
                  <a:pt x="8" y="9"/>
                  <a:pt x="8" y="9"/>
                  <a:pt x="8" y="9"/>
                </a:cubicBezTo>
                <a:cubicBezTo>
                  <a:pt x="143" y="9"/>
                  <a:pt x="143" y="9"/>
                  <a:pt x="143" y="9"/>
                </a:cubicBezTo>
                <a:cubicBezTo>
                  <a:pt x="143" y="22"/>
                  <a:pt x="143" y="22"/>
                  <a:pt x="143" y="22"/>
                </a:cubicBezTo>
                <a:cubicBezTo>
                  <a:pt x="143" y="24"/>
                  <a:pt x="145" y="26"/>
                  <a:pt x="147" y="26"/>
                </a:cubicBezTo>
                <a:cubicBezTo>
                  <a:pt x="150" y="26"/>
                  <a:pt x="152" y="24"/>
                  <a:pt x="152" y="22"/>
                </a:cubicBezTo>
                <a:cubicBezTo>
                  <a:pt x="152" y="9"/>
                  <a:pt x="152" y="9"/>
                  <a:pt x="152" y="9"/>
                </a:cubicBezTo>
                <a:cubicBezTo>
                  <a:pt x="152" y="4"/>
                  <a:pt x="148" y="0"/>
                  <a:pt x="143" y="0"/>
                </a:cubicBezTo>
                <a:cubicBezTo>
                  <a:pt x="8" y="0"/>
                  <a:pt x="8" y="0"/>
                  <a:pt x="8" y="0"/>
                </a:cubicBezTo>
                <a:cubicBezTo>
                  <a:pt x="3" y="0"/>
                  <a:pt x="0" y="4"/>
                  <a:pt x="0" y="9"/>
                </a:cubicBezTo>
                <a:cubicBezTo>
                  <a:pt x="0" y="110"/>
                  <a:pt x="0" y="110"/>
                  <a:pt x="0" y="110"/>
                </a:cubicBezTo>
                <a:cubicBezTo>
                  <a:pt x="0" y="115"/>
                  <a:pt x="3" y="119"/>
                  <a:pt x="8" y="119"/>
                </a:cubicBezTo>
                <a:cubicBezTo>
                  <a:pt x="21" y="119"/>
                  <a:pt x="21" y="119"/>
                  <a:pt x="21" y="119"/>
                </a:cubicBezTo>
                <a:cubicBezTo>
                  <a:pt x="23" y="119"/>
                  <a:pt x="25" y="117"/>
                  <a:pt x="25" y="114"/>
                </a:cubicBezTo>
                <a:cubicBezTo>
                  <a:pt x="25" y="112"/>
                  <a:pt x="23" y="110"/>
                  <a:pt x="21" y="110"/>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350"/>
              <a:buFont typeface="Calibri"/>
              <a:buNone/>
            </a:pPr>
            <a:r>
              <a:t/>
            </a:r>
            <a:endParaRPr b="0" i="0" sz="1350" u="none" cap="none" strike="noStrike">
              <a:solidFill>
                <a:srgbClr val="000000"/>
              </a:solidFill>
              <a:latin typeface="Poppins"/>
              <a:ea typeface="Poppins"/>
              <a:cs typeface="Poppins"/>
              <a:sym typeface="Poppins"/>
            </a:endParaRPr>
          </a:p>
        </p:txBody>
      </p:sp>
      <p:sp>
        <p:nvSpPr>
          <p:cNvPr id="570" name="Google Shape;570;p30"/>
          <p:cNvSpPr/>
          <p:nvPr/>
        </p:nvSpPr>
        <p:spPr>
          <a:xfrm>
            <a:off x="8874445" y="1913195"/>
            <a:ext cx="288909" cy="289764"/>
          </a:xfrm>
          <a:custGeom>
            <a:rect b="b" l="l" r="r" t="t"/>
            <a:pathLst>
              <a:path extrusionOk="0" h="186" w="185">
                <a:moveTo>
                  <a:pt x="25" y="127"/>
                </a:moveTo>
                <a:cubicBezTo>
                  <a:pt x="27" y="127"/>
                  <a:pt x="29" y="125"/>
                  <a:pt x="29" y="122"/>
                </a:cubicBezTo>
                <a:cubicBezTo>
                  <a:pt x="29" y="93"/>
                  <a:pt x="29" y="93"/>
                  <a:pt x="29" y="93"/>
                </a:cubicBezTo>
                <a:cubicBezTo>
                  <a:pt x="88" y="93"/>
                  <a:pt x="88" y="93"/>
                  <a:pt x="88" y="93"/>
                </a:cubicBezTo>
                <a:cubicBezTo>
                  <a:pt x="88" y="122"/>
                  <a:pt x="88" y="122"/>
                  <a:pt x="88" y="122"/>
                </a:cubicBezTo>
                <a:cubicBezTo>
                  <a:pt x="88" y="125"/>
                  <a:pt x="90" y="127"/>
                  <a:pt x="92" y="127"/>
                </a:cubicBezTo>
                <a:cubicBezTo>
                  <a:pt x="95" y="127"/>
                  <a:pt x="97" y="125"/>
                  <a:pt x="97" y="122"/>
                </a:cubicBezTo>
                <a:cubicBezTo>
                  <a:pt x="97" y="93"/>
                  <a:pt x="97" y="93"/>
                  <a:pt x="97" y="93"/>
                </a:cubicBezTo>
                <a:cubicBezTo>
                  <a:pt x="156" y="93"/>
                  <a:pt x="156" y="93"/>
                  <a:pt x="156" y="93"/>
                </a:cubicBezTo>
                <a:cubicBezTo>
                  <a:pt x="156" y="122"/>
                  <a:pt x="156" y="122"/>
                  <a:pt x="156" y="122"/>
                </a:cubicBezTo>
                <a:cubicBezTo>
                  <a:pt x="156" y="125"/>
                  <a:pt x="157" y="127"/>
                  <a:pt x="160" y="127"/>
                </a:cubicBezTo>
                <a:cubicBezTo>
                  <a:pt x="162" y="127"/>
                  <a:pt x="164" y="125"/>
                  <a:pt x="164" y="122"/>
                </a:cubicBezTo>
                <a:cubicBezTo>
                  <a:pt x="164" y="89"/>
                  <a:pt x="164" y="89"/>
                  <a:pt x="164" y="89"/>
                </a:cubicBezTo>
                <a:cubicBezTo>
                  <a:pt x="164" y="86"/>
                  <a:pt x="162" y="85"/>
                  <a:pt x="160" y="85"/>
                </a:cubicBezTo>
                <a:cubicBezTo>
                  <a:pt x="97" y="85"/>
                  <a:pt x="97" y="85"/>
                  <a:pt x="97" y="85"/>
                </a:cubicBezTo>
                <a:cubicBezTo>
                  <a:pt x="97" y="63"/>
                  <a:pt x="97" y="63"/>
                  <a:pt x="97" y="63"/>
                </a:cubicBezTo>
                <a:cubicBezTo>
                  <a:pt x="97" y="61"/>
                  <a:pt x="95" y="59"/>
                  <a:pt x="92" y="59"/>
                </a:cubicBezTo>
                <a:cubicBezTo>
                  <a:pt x="90" y="59"/>
                  <a:pt x="88" y="61"/>
                  <a:pt x="88" y="63"/>
                </a:cubicBezTo>
                <a:cubicBezTo>
                  <a:pt x="88" y="85"/>
                  <a:pt x="88" y="85"/>
                  <a:pt x="88" y="85"/>
                </a:cubicBezTo>
                <a:cubicBezTo>
                  <a:pt x="25" y="85"/>
                  <a:pt x="25" y="85"/>
                  <a:pt x="25" y="85"/>
                </a:cubicBezTo>
                <a:cubicBezTo>
                  <a:pt x="22" y="85"/>
                  <a:pt x="21" y="86"/>
                  <a:pt x="21" y="89"/>
                </a:cubicBezTo>
                <a:cubicBezTo>
                  <a:pt x="21" y="122"/>
                  <a:pt x="21" y="122"/>
                  <a:pt x="21" y="122"/>
                </a:cubicBezTo>
                <a:cubicBezTo>
                  <a:pt x="21" y="125"/>
                  <a:pt x="22" y="127"/>
                  <a:pt x="25" y="127"/>
                </a:cubicBezTo>
                <a:close/>
                <a:moveTo>
                  <a:pt x="84" y="51"/>
                </a:moveTo>
                <a:cubicBezTo>
                  <a:pt x="101" y="51"/>
                  <a:pt x="101" y="51"/>
                  <a:pt x="101" y="51"/>
                </a:cubicBezTo>
                <a:cubicBezTo>
                  <a:pt x="110" y="51"/>
                  <a:pt x="118" y="43"/>
                  <a:pt x="118" y="34"/>
                </a:cubicBezTo>
                <a:cubicBezTo>
                  <a:pt x="118" y="17"/>
                  <a:pt x="118" y="17"/>
                  <a:pt x="118" y="17"/>
                </a:cubicBezTo>
                <a:cubicBezTo>
                  <a:pt x="118" y="8"/>
                  <a:pt x="110" y="0"/>
                  <a:pt x="101" y="0"/>
                </a:cubicBezTo>
                <a:cubicBezTo>
                  <a:pt x="84" y="0"/>
                  <a:pt x="84" y="0"/>
                  <a:pt x="84" y="0"/>
                </a:cubicBezTo>
                <a:cubicBezTo>
                  <a:pt x="75" y="0"/>
                  <a:pt x="67" y="8"/>
                  <a:pt x="67" y="17"/>
                </a:cubicBezTo>
                <a:cubicBezTo>
                  <a:pt x="67" y="34"/>
                  <a:pt x="67" y="34"/>
                  <a:pt x="67" y="34"/>
                </a:cubicBezTo>
                <a:cubicBezTo>
                  <a:pt x="67" y="43"/>
                  <a:pt x="75" y="51"/>
                  <a:pt x="84" y="51"/>
                </a:cubicBezTo>
                <a:close/>
                <a:moveTo>
                  <a:pt x="75" y="17"/>
                </a:moveTo>
                <a:cubicBezTo>
                  <a:pt x="75" y="12"/>
                  <a:pt x="79" y="9"/>
                  <a:pt x="84" y="9"/>
                </a:cubicBezTo>
                <a:cubicBezTo>
                  <a:pt x="101" y="9"/>
                  <a:pt x="101" y="9"/>
                  <a:pt x="101" y="9"/>
                </a:cubicBezTo>
                <a:cubicBezTo>
                  <a:pt x="105" y="9"/>
                  <a:pt x="109" y="12"/>
                  <a:pt x="109" y="17"/>
                </a:cubicBezTo>
                <a:cubicBezTo>
                  <a:pt x="109" y="34"/>
                  <a:pt x="109" y="34"/>
                  <a:pt x="109" y="34"/>
                </a:cubicBezTo>
                <a:cubicBezTo>
                  <a:pt x="109" y="39"/>
                  <a:pt x="105" y="42"/>
                  <a:pt x="101" y="42"/>
                </a:cubicBezTo>
                <a:cubicBezTo>
                  <a:pt x="84" y="42"/>
                  <a:pt x="84" y="42"/>
                  <a:pt x="84" y="42"/>
                </a:cubicBezTo>
                <a:cubicBezTo>
                  <a:pt x="79" y="42"/>
                  <a:pt x="75" y="39"/>
                  <a:pt x="75" y="34"/>
                </a:cubicBezTo>
                <a:lnTo>
                  <a:pt x="75" y="17"/>
                </a:lnTo>
                <a:close/>
                <a:moveTo>
                  <a:pt x="168" y="135"/>
                </a:moveTo>
                <a:cubicBezTo>
                  <a:pt x="151" y="135"/>
                  <a:pt x="151" y="135"/>
                  <a:pt x="151" y="135"/>
                </a:cubicBezTo>
                <a:cubicBezTo>
                  <a:pt x="142" y="135"/>
                  <a:pt x="135" y="143"/>
                  <a:pt x="135" y="152"/>
                </a:cubicBezTo>
                <a:cubicBezTo>
                  <a:pt x="135" y="169"/>
                  <a:pt x="135" y="169"/>
                  <a:pt x="135" y="169"/>
                </a:cubicBezTo>
                <a:cubicBezTo>
                  <a:pt x="135" y="178"/>
                  <a:pt x="142" y="186"/>
                  <a:pt x="151" y="186"/>
                </a:cubicBezTo>
                <a:cubicBezTo>
                  <a:pt x="168" y="186"/>
                  <a:pt x="168" y="186"/>
                  <a:pt x="168" y="186"/>
                </a:cubicBezTo>
                <a:cubicBezTo>
                  <a:pt x="178" y="186"/>
                  <a:pt x="185" y="178"/>
                  <a:pt x="185" y="169"/>
                </a:cubicBezTo>
                <a:cubicBezTo>
                  <a:pt x="185" y="152"/>
                  <a:pt x="185" y="152"/>
                  <a:pt x="185" y="152"/>
                </a:cubicBezTo>
                <a:cubicBezTo>
                  <a:pt x="185" y="143"/>
                  <a:pt x="178" y="135"/>
                  <a:pt x="168" y="135"/>
                </a:cubicBezTo>
                <a:close/>
                <a:moveTo>
                  <a:pt x="177" y="169"/>
                </a:moveTo>
                <a:cubicBezTo>
                  <a:pt x="177" y="174"/>
                  <a:pt x="173" y="177"/>
                  <a:pt x="168" y="177"/>
                </a:cubicBezTo>
                <a:cubicBezTo>
                  <a:pt x="151" y="177"/>
                  <a:pt x="151" y="177"/>
                  <a:pt x="151" y="177"/>
                </a:cubicBezTo>
                <a:cubicBezTo>
                  <a:pt x="147" y="177"/>
                  <a:pt x="143" y="174"/>
                  <a:pt x="143" y="169"/>
                </a:cubicBezTo>
                <a:cubicBezTo>
                  <a:pt x="143" y="152"/>
                  <a:pt x="143" y="152"/>
                  <a:pt x="143" y="152"/>
                </a:cubicBezTo>
                <a:cubicBezTo>
                  <a:pt x="143" y="147"/>
                  <a:pt x="147" y="144"/>
                  <a:pt x="151" y="144"/>
                </a:cubicBezTo>
                <a:cubicBezTo>
                  <a:pt x="168" y="144"/>
                  <a:pt x="168" y="144"/>
                  <a:pt x="168" y="144"/>
                </a:cubicBezTo>
                <a:cubicBezTo>
                  <a:pt x="173" y="144"/>
                  <a:pt x="177" y="147"/>
                  <a:pt x="177" y="152"/>
                </a:cubicBezTo>
                <a:lnTo>
                  <a:pt x="177" y="169"/>
                </a:lnTo>
                <a:close/>
                <a:moveTo>
                  <a:pt x="33" y="135"/>
                </a:moveTo>
                <a:cubicBezTo>
                  <a:pt x="16" y="135"/>
                  <a:pt x="16" y="135"/>
                  <a:pt x="16" y="135"/>
                </a:cubicBezTo>
                <a:cubicBezTo>
                  <a:pt x="7" y="135"/>
                  <a:pt x="0" y="143"/>
                  <a:pt x="0" y="152"/>
                </a:cubicBezTo>
                <a:cubicBezTo>
                  <a:pt x="0" y="169"/>
                  <a:pt x="0" y="169"/>
                  <a:pt x="0" y="169"/>
                </a:cubicBezTo>
                <a:cubicBezTo>
                  <a:pt x="0" y="178"/>
                  <a:pt x="7" y="186"/>
                  <a:pt x="16" y="186"/>
                </a:cubicBezTo>
                <a:cubicBezTo>
                  <a:pt x="33" y="186"/>
                  <a:pt x="33" y="186"/>
                  <a:pt x="33" y="186"/>
                </a:cubicBezTo>
                <a:cubicBezTo>
                  <a:pt x="43" y="186"/>
                  <a:pt x="50" y="178"/>
                  <a:pt x="50" y="169"/>
                </a:cubicBezTo>
                <a:cubicBezTo>
                  <a:pt x="50" y="152"/>
                  <a:pt x="50" y="152"/>
                  <a:pt x="50" y="152"/>
                </a:cubicBezTo>
                <a:cubicBezTo>
                  <a:pt x="50" y="143"/>
                  <a:pt x="43" y="135"/>
                  <a:pt x="33" y="135"/>
                </a:cubicBezTo>
                <a:close/>
                <a:moveTo>
                  <a:pt x="42" y="169"/>
                </a:moveTo>
                <a:cubicBezTo>
                  <a:pt x="42" y="174"/>
                  <a:pt x="38" y="177"/>
                  <a:pt x="33" y="177"/>
                </a:cubicBezTo>
                <a:cubicBezTo>
                  <a:pt x="16" y="177"/>
                  <a:pt x="16" y="177"/>
                  <a:pt x="16" y="177"/>
                </a:cubicBezTo>
                <a:cubicBezTo>
                  <a:pt x="12" y="177"/>
                  <a:pt x="8" y="174"/>
                  <a:pt x="8" y="169"/>
                </a:cubicBezTo>
                <a:cubicBezTo>
                  <a:pt x="8" y="152"/>
                  <a:pt x="8" y="152"/>
                  <a:pt x="8" y="152"/>
                </a:cubicBezTo>
                <a:cubicBezTo>
                  <a:pt x="8" y="147"/>
                  <a:pt x="12" y="144"/>
                  <a:pt x="16" y="144"/>
                </a:cubicBezTo>
                <a:cubicBezTo>
                  <a:pt x="33" y="144"/>
                  <a:pt x="33" y="144"/>
                  <a:pt x="33" y="144"/>
                </a:cubicBezTo>
                <a:cubicBezTo>
                  <a:pt x="38" y="144"/>
                  <a:pt x="42" y="147"/>
                  <a:pt x="42" y="152"/>
                </a:cubicBezTo>
                <a:lnTo>
                  <a:pt x="42" y="169"/>
                </a:lnTo>
                <a:close/>
                <a:moveTo>
                  <a:pt x="101" y="135"/>
                </a:moveTo>
                <a:cubicBezTo>
                  <a:pt x="84" y="135"/>
                  <a:pt x="84" y="135"/>
                  <a:pt x="84" y="135"/>
                </a:cubicBezTo>
                <a:cubicBezTo>
                  <a:pt x="75" y="135"/>
                  <a:pt x="67" y="143"/>
                  <a:pt x="67" y="152"/>
                </a:cubicBezTo>
                <a:cubicBezTo>
                  <a:pt x="67" y="169"/>
                  <a:pt x="67" y="169"/>
                  <a:pt x="67" y="169"/>
                </a:cubicBezTo>
                <a:cubicBezTo>
                  <a:pt x="67" y="178"/>
                  <a:pt x="75" y="186"/>
                  <a:pt x="84" y="186"/>
                </a:cubicBezTo>
                <a:cubicBezTo>
                  <a:pt x="101" y="186"/>
                  <a:pt x="101" y="186"/>
                  <a:pt x="101" y="186"/>
                </a:cubicBezTo>
                <a:cubicBezTo>
                  <a:pt x="110" y="186"/>
                  <a:pt x="118" y="178"/>
                  <a:pt x="118" y="169"/>
                </a:cubicBezTo>
                <a:cubicBezTo>
                  <a:pt x="118" y="152"/>
                  <a:pt x="118" y="152"/>
                  <a:pt x="118" y="152"/>
                </a:cubicBezTo>
                <a:cubicBezTo>
                  <a:pt x="118" y="143"/>
                  <a:pt x="110" y="135"/>
                  <a:pt x="101" y="135"/>
                </a:cubicBezTo>
                <a:close/>
                <a:moveTo>
                  <a:pt x="109" y="169"/>
                </a:moveTo>
                <a:cubicBezTo>
                  <a:pt x="109" y="174"/>
                  <a:pt x="105" y="177"/>
                  <a:pt x="101" y="177"/>
                </a:cubicBezTo>
                <a:cubicBezTo>
                  <a:pt x="84" y="177"/>
                  <a:pt x="84" y="177"/>
                  <a:pt x="84" y="177"/>
                </a:cubicBezTo>
                <a:cubicBezTo>
                  <a:pt x="79" y="177"/>
                  <a:pt x="75" y="174"/>
                  <a:pt x="75" y="169"/>
                </a:cubicBezTo>
                <a:cubicBezTo>
                  <a:pt x="75" y="152"/>
                  <a:pt x="75" y="152"/>
                  <a:pt x="75" y="152"/>
                </a:cubicBezTo>
                <a:cubicBezTo>
                  <a:pt x="75" y="147"/>
                  <a:pt x="79" y="144"/>
                  <a:pt x="84" y="144"/>
                </a:cubicBezTo>
                <a:cubicBezTo>
                  <a:pt x="101" y="144"/>
                  <a:pt x="101" y="144"/>
                  <a:pt x="101" y="144"/>
                </a:cubicBezTo>
                <a:cubicBezTo>
                  <a:pt x="105" y="144"/>
                  <a:pt x="109" y="147"/>
                  <a:pt x="109" y="152"/>
                </a:cubicBezTo>
                <a:lnTo>
                  <a:pt x="109" y="169"/>
                </a:ln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350"/>
              <a:buFont typeface="Calibri"/>
              <a:buNone/>
            </a:pPr>
            <a:r>
              <a:t/>
            </a:r>
            <a:endParaRPr b="0" i="0" sz="1350" u="none" cap="none" strike="noStrike">
              <a:solidFill>
                <a:srgbClr val="000000"/>
              </a:solidFill>
              <a:latin typeface="Poppins"/>
              <a:ea typeface="Poppins"/>
              <a:cs typeface="Poppins"/>
              <a:sym typeface="Poppins"/>
            </a:endParaRPr>
          </a:p>
        </p:txBody>
      </p:sp>
      <p:pic>
        <p:nvPicPr>
          <p:cNvPr id="571" name="Google Shape;571;p30"/>
          <p:cNvPicPr preferRelativeResize="0"/>
          <p:nvPr/>
        </p:nvPicPr>
        <p:blipFill rotWithShape="1">
          <a:blip r:embed="rId4">
            <a:alphaModFix/>
          </a:blip>
          <a:srcRect b="0" l="0" r="0" t="0"/>
          <a:stretch/>
        </p:blipFill>
        <p:spPr>
          <a:xfrm>
            <a:off x="4260088" y="1871451"/>
            <a:ext cx="362803" cy="362803"/>
          </a:xfrm>
          <a:prstGeom prst="rect">
            <a:avLst/>
          </a:prstGeom>
          <a:noFill/>
          <a:ln>
            <a:noFill/>
          </a:ln>
        </p:spPr>
      </p:pic>
      <p:sp>
        <p:nvSpPr>
          <p:cNvPr id="572" name="Google Shape;572;p30"/>
          <p:cNvSpPr/>
          <p:nvPr/>
        </p:nvSpPr>
        <p:spPr>
          <a:xfrm>
            <a:off x="10405639" y="1950077"/>
            <a:ext cx="291487" cy="144882"/>
          </a:xfrm>
          <a:custGeom>
            <a:rect b="b" l="l" r="r" t="t"/>
            <a:pathLst>
              <a:path extrusionOk="0" h="92" w="186">
                <a:moveTo>
                  <a:pt x="184" y="43"/>
                </a:moveTo>
                <a:cubicBezTo>
                  <a:pt x="142" y="1"/>
                  <a:pt x="142" y="1"/>
                  <a:pt x="142" y="1"/>
                </a:cubicBezTo>
                <a:cubicBezTo>
                  <a:pt x="141" y="0"/>
                  <a:pt x="140" y="0"/>
                  <a:pt x="139" y="0"/>
                </a:cubicBezTo>
                <a:cubicBezTo>
                  <a:pt x="137" y="0"/>
                  <a:pt x="135" y="2"/>
                  <a:pt x="135" y="4"/>
                </a:cubicBezTo>
                <a:cubicBezTo>
                  <a:pt x="135" y="5"/>
                  <a:pt x="136" y="6"/>
                  <a:pt x="136" y="7"/>
                </a:cubicBezTo>
                <a:cubicBezTo>
                  <a:pt x="171" y="42"/>
                  <a:pt x="171" y="42"/>
                  <a:pt x="171" y="42"/>
                </a:cubicBezTo>
                <a:cubicBezTo>
                  <a:pt x="4" y="42"/>
                  <a:pt x="4" y="42"/>
                  <a:pt x="4" y="42"/>
                </a:cubicBezTo>
                <a:cubicBezTo>
                  <a:pt x="2" y="42"/>
                  <a:pt x="0" y="44"/>
                  <a:pt x="0" y="46"/>
                </a:cubicBezTo>
                <a:cubicBezTo>
                  <a:pt x="0" y="48"/>
                  <a:pt x="2" y="50"/>
                  <a:pt x="4" y="50"/>
                </a:cubicBezTo>
                <a:cubicBezTo>
                  <a:pt x="171" y="50"/>
                  <a:pt x="171" y="50"/>
                  <a:pt x="171" y="50"/>
                </a:cubicBezTo>
                <a:cubicBezTo>
                  <a:pt x="136" y="85"/>
                  <a:pt x="136" y="85"/>
                  <a:pt x="136" y="85"/>
                </a:cubicBezTo>
                <a:cubicBezTo>
                  <a:pt x="136" y="86"/>
                  <a:pt x="135" y="87"/>
                  <a:pt x="135" y="88"/>
                </a:cubicBezTo>
                <a:cubicBezTo>
                  <a:pt x="135" y="91"/>
                  <a:pt x="137" y="92"/>
                  <a:pt x="139" y="92"/>
                </a:cubicBezTo>
                <a:cubicBezTo>
                  <a:pt x="140" y="92"/>
                  <a:pt x="141" y="92"/>
                  <a:pt x="142" y="91"/>
                </a:cubicBezTo>
                <a:cubicBezTo>
                  <a:pt x="184" y="49"/>
                  <a:pt x="184" y="49"/>
                  <a:pt x="184" y="49"/>
                </a:cubicBezTo>
                <a:cubicBezTo>
                  <a:pt x="185" y="48"/>
                  <a:pt x="186" y="47"/>
                  <a:pt x="186" y="46"/>
                </a:cubicBezTo>
                <a:cubicBezTo>
                  <a:pt x="186" y="45"/>
                  <a:pt x="185" y="44"/>
                  <a:pt x="184" y="43"/>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350"/>
              <a:buFont typeface="Calibri"/>
              <a:buNone/>
            </a:pPr>
            <a:r>
              <a:t/>
            </a:r>
            <a:endParaRPr b="0" i="0" sz="1350" u="none" cap="none" strike="noStrike">
              <a:solidFill>
                <a:srgbClr val="000000"/>
              </a:solidFill>
              <a:latin typeface="Poppins"/>
              <a:ea typeface="Poppins"/>
              <a:cs typeface="Poppins"/>
              <a:sym typeface="Poppins"/>
            </a:endParaRPr>
          </a:p>
        </p:txBody>
      </p:sp>
      <p:sp>
        <p:nvSpPr>
          <p:cNvPr id="573" name="Google Shape;573;p30"/>
          <p:cNvSpPr txBox="1"/>
          <p:nvPr>
            <p:ph type="title"/>
          </p:nvPr>
        </p:nvSpPr>
        <p:spPr>
          <a:xfrm>
            <a:off x="551533" y="1061058"/>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VRIO a</a:t>
            </a:r>
            <a:r>
              <a:rPr lang="en-US"/>
              <a:t>nalysis for business</a:t>
            </a:r>
            <a:endParaRPr/>
          </a:p>
        </p:txBody>
      </p:sp>
      <p:sp>
        <p:nvSpPr>
          <p:cNvPr id="574" name="Google Shape;574;p30"/>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grpSp>
        <p:nvGrpSpPr>
          <p:cNvPr id="575" name="Google Shape;575;p30"/>
          <p:cNvGrpSpPr/>
          <p:nvPr/>
        </p:nvGrpSpPr>
        <p:grpSpPr>
          <a:xfrm>
            <a:off x="7377546" y="3528539"/>
            <a:ext cx="216066" cy="216066"/>
            <a:chOff x="7377546" y="3528539"/>
            <a:chExt cx="216066" cy="216066"/>
          </a:xfrm>
        </p:grpSpPr>
        <p:sp>
          <p:nvSpPr>
            <p:cNvPr id="576" name="Google Shape;576;p30"/>
            <p:cNvSpPr/>
            <p:nvPr/>
          </p:nvSpPr>
          <p:spPr>
            <a:xfrm>
              <a:off x="7377546" y="3528539"/>
              <a:ext cx="216066" cy="216066"/>
            </a:xfrm>
            <a:prstGeom prst="ellipse">
              <a:avLst/>
            </a:prstGeom>
            <a:solidFill>
              <a:schemeClr val="accent1"/>
            </a:solidFill>
            <a:ln cap="flat" cmpd="sng" w="127000">
              <a:solidFill>
                <a:schemeClr val="accent1">
                  <a:alpha val="37650"/>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lose with solid fill" id="577" name="Google Shape;577;p30"/>
            <p:cNvPicPr preferRelativeResize="0"/>
            <p:nvPr/>
          </p:nvPicPr>
          <p:blipFill rotWithShape="1">
            <a:blip r:embed="rId5">
              <a:alphaModFix/>
            </a:blip>
            <a:srcRect b="0" l="0" r="0" t="0"/>
            <a:stretch/>
          </p:blipFill>
          <p:spPr>
            <a:xfrm>
              <a:off x="7433619" y="3580601"/>
              <a:ext cx="111948" cy="111948"/>
            </a:xfrm>
            <a:prstGeom prst="rect">
              <a:avLst/>
            </a:prstGeom>
            <a:noFill/>
            <a:ln>
              <a:noFill/>
            </a:ln>
          </p:spPr>
        </p:pic>
      </p:grpSp>
      <p:grpSp>
        <p:nvGrpSpPr>
          <p:cNvPr id="578" name="Google Shape;578;p30"/>
          <p:cNvGrpSpPr/>
          <p:nvPr/>
        </p:nvGrpSpPr>
        <p:grpSpPr>
          <a:xfrm>
            <a:off x="8909396" y="2991839"/>
            <a:ext cx="216000" cy="216000"/>
            <a:chOff x="7377546" y="3528539"/>
            <a:chExt cx="216000" cy="216000"/>
          </a:xfrm>
        </p:grpSpPr>
        <p:sp>
          <p:nvSpPr>
            <p:cNvPr id="579" name="Google Shape;579;p30"/>
            <p:cNvSpPr/>
            <p:nvPr/>
          </p:nvSpPr>
          <p:spPr>
            <a:xfrm>
              <a:off x="7377546" y="3528539"/>
              <a:ext cx="216000" cy="216000"/>
            </a:xfrm>
            <a:prstGeom prst="ellipse">
              <a:avLst/>
            </a:prstGeom>
            <a:solidFill>
              <a:schemeClr val="accent1"/>
            </a:solidFill>
            <a:ln cap="flat" cmpd="sng" w="127000">
              <a:solidFill>
                <a:schemeClr val="accent1">
                  <a:alpha val="37650"/>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lose with solid fill" id="580" name="Google Shape;580;p30"/>
            <p:cNvPicPr preferRelativeResize="0"/>
            <p:nvPr/>
          </p:nvPicPr>
          <p:blipFill rotWithShape="1">
            <a:blip r:embed="rId5">
              <a:alphaModFix/>
            </a:blip>
            <a:srcRect b="0" l="0" r="0" t="0"/>
            <a:stretch/>
          </p:blipFill>
          <p:spPr>
            <a:xfrm>
              <a:off x="7433619" y="3580601"/>
              <a:ext cx="111948" cy="111948"/>
            </a:xfrm>
            <a:prstGeom prst="rect">
              <a:avLst/>
            </a:prstGeom>
            <a:noFill/>
            <a:ln>
              <a:noFill/>
            </a:ln>
          </p:spPr>
        </p:pic>
      </p:grpSp>
      <p:grpSp>
        <p:nvGrpSpPr>
          <p:cNvPr id="581" name="Google Shape;581;p30"/>
          <p:cNvGrpSpPr/>
          <p:nvPr/>
        </p:nvGrpSpPr>
        <p:grpSpPr>
          <a:xfrm>
            <a:off x="5847884" y="4061777"/>
            <a:ext cx="216000" cy="216000"/>
            <a:chOff x="7377546" y="3528539"/>
            <a:chExt cx="216000" cy="216000"/>
          </a:xfrm>
        </p:grpSpPr>
        <p:sp>
          <p:nvSpPr>
            <p:cNvPr id="582" name="Google Shape;582;p30"/>
            <p:cNvSpPr/>
            <p:nvPr/>
          </p:nvSpPr>
          <p:spPr>
            <a:xfrm>
              <a:off x="7377546" y="3528539"/>
              <a:ext cx="216000" cy="216000"/>
            </a:xfrm>
            <a:prstGeom prst="ellipse">
              <a:avLst/>
            </a:prstGeom>
            <a:solidFill>
              <a:schemeClr val="accent1"/>
            </a:solidFill>
            <a:ln cap="flat" cmpd="sng" w="127000">
              <a:solidFill>
                <a:schemeClr val="accent1">
                  <a:alpha val="37650"/>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lose with solid fill" id="583" name="Google Shape;583;p30"/>
            <p:cNvPicPr preferRelativeResize="0"/>
            <p:nvPr/>
          </p:nvPicPr>
          <p:blipFill rotWithShape="1">
            <a:blip r:embed="rId5">
              <a:alphaModFix/>
            </a:blip>
            <a:srcRect b="0" l="0" r="0" t="0"/>
            <a:stretch/>
          </p:blipFill>
          <p:spPr>
            <a:xfrm>
              <a:off x="7433619" y="3580601"/>
              <a:ext cx="111948" cy="111948"/>
            </a:xfrm>
            <a:prstGeom prst="rect">
              <a:avLst/>
            </a:prstGeom>
            <a:noFill/>
            <a:ln>
              <a:noFill/>
            </a:ln>
          </p:spPr>
        </p:pic>
      </p:grpSp>
      <p:grpSp>
        <p:nvGrpSpPr>
          <p:cNvPr id="584" name="Google Shape;584;p30"/>
          <p:cNvGrpSpPr/>
          <p:nvPr/>
        </p:nvGrpSpPr>
        <p:grpSpPr>
          <a:xfrm>
            <a:off x="5847884" y="5112052"/>
            <a:ext cx="216000" cy="216000"/>
            <a:chOff x="7377546" y="3528539"/>
            <a:chExt cx="216000" cy="216000"/>
          </a:xfrm>
        </p:grpSpPr>
        <p:sp>
          <p:nvSpPr>
            <p:cNvPr id="585" name="Google Shape;585;p30"/>
            <p:cNvSpPr/>
            <p:nvPr/>
          </p:nvSpPr>
          <p:spPr>
            <a:xfrm>
              <a:off x="7377546" y="3528539"/>
              <a:ext cx="216000" cy="216000"/>
            </a:xfrm>
            <a:prstGeom prst="ellipse">
              <a:avLst/>
            </a:prstGeom>
            <a:solidFill>
              <a:schemeClr val="accent1"/>
            </a:solidFill>
            <a:ln cap="flat" cmpd="sng" w="127000">
              <a:solidFill>
                <a:schemeClr val="accent1">
                  <a:alpha val="37650"/>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lose with solid fill" id="586" name="Google Shape;586;p30"/>
            <p:cNvPicPr preferRelativeResize="0"/>
            <p:nvPr/>
          </p:nvPicPr>
          <p:blipFill rotWithShape="1">
            <a:blip r:embed="rId5">
              <a:alphaModFix/>
            </a:blip>
            <a:srcRect b="0" l="0" r="0" t="0"/>
            <a:stretch/>
          </p:blipFill>
          <p:spPr>
            <a:xfrm>
              <a:off x="7433619" y="3580601"/>
              <a:ext cx="111948" cy="111948"/>
            </a:xfrm>
            <a:prstGeom prst="rect">
              <a:avLst/>
            </a:prstGeom>
            <a:noFill/>
            <a:ln>
              <a:noFill/>
            </a:ln>
          </p:spPr>
        </p:pic>
      </p:grpSp>
      <p:grpSp>
        <p:nvGrpSpPr>
          <p:cNvPr id="587" name="Google Shape;587;p30"/>
          <p:cNvGrpSpPr/>
          <p:nvPr/>
        </p:nvGrpSpPr>
        <p:grpSpPr>
          <a:xfrm>
            <a:off x="4333509" y="6190902"/>
            <a:ext cx="216000" cy="216000"/>
            <a:chOff x="7377546" y="3528539"/>
            <a:chExt cx="216000" cy="216000"/>
          </a:xfrm>
        </p:grpSpPr>
        <p:sp>
          <p:nvSpPr>
            <p:cNvPr id="588" name="Google Shape;588;p30"/>
            <p:cNvSpPr/>
            <p:nvPr/>
          </p:nvSpPr>
          <p:spPr>
            <a:xfrm>
              <a:off x="7377546" y="3528539"/>
              <a:ext cx="216000" cy="216000"/>
            </a:xfrm>
            <a:prstGeom prst="ellipse">
              <a:avLst/>
            </a:prstGeom>
            <a:solidFill>
              <a:schemeClr val="accent1"/>
            </a:solidFill>
            <a:ln cap="flat" cmpd="sng" w="127000">
              <a:solidFill>
                <a:schemeClr val="accent1">
                  <a:alpha val="37650"/>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lose with solid fill" id="589" name="Google Shape;589;p30"/>
            <p:cNvPicPr preferRelativeResize="0"/>
            <p:nvPr/>
          </p:nvPicPr>
          <p:blipFill rotWithShape="1">
            <a:blip r:embed="rId5">
              <a:alphaModFix/>
            </a:blip>
            <a:srcRect b="0" l="0" r="0" t="0"/>
            <a:stretch/>
          </p:blipFill>
          <p:spPr>
            <a:xfrm>
              <a:off x="7433619" y="3580601"/>
              <a:ext cx="111948" cy="111948"/>
            </a:xfrm>
            <a:prstGeom prst="rect">
              <a:avLst/>
            </a:prstGeom>
            <a:noFill/>
            <a:ln>
              <a:noFill/>
            </a:ln>
          </p:spPr>
        </p:pic>
      </p:grpSp>
      <p:grpSp>
        <p:nvGrpSpPr>
          <p:cNvPr id="590" name="Google Shape;590;p30"/>
          <p:cNvGrpSpPr/>
          <p:nvPr/>
        </p:nvGrpSpPr>
        <p:grpSpPr>
          <a:xfrm>
            <a:off x="7377546" y="6183214"/>
            <a:ext cx="216000" cy="216000"/>
            <a:chOff x="7377546" y="3528539"/>
            <a:chExt cx="216000" cy="216000"/>
          </a:xfrm>
        </p:grpSpPr>
        <p:sp>
          <p:nvSpPr>
            <p:cNvPr id="591" name="Google Shape;591;p30"/>
            <p:cNvSpPr/>
            <p:nvPr/>
          </p:nvSpPr>
          <p:spPr>
            <a:xfrm>
              <a:off x="7377546" y="3528539"/>
              <a:ext cx="216000" cy="216000"/>
            </a:xfrm>
            <a:prstGeom prst="ellipse">
              <a:avLst/>
            </a:prstGeom>
            <a:solidFill>
              <a:schemeClr val="accent1"/>
            </a:solidFill>
            <a:ln cap="flat" cmpd="sng" w="127000">
              <a:solidFill>
                <a:schemeClr val="accent1">
                  <a:alpha val="37650"/>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lose with solid fill" id="592" name="Google Shape;592;p30"/>
            <p:cNvPicPr preferRelativeResize="0"/>
            <p:nvPr/>
          </p:nvPicPr>
          <p:blipFill rotWithShape="1">
            <a:blip r:embed="rId5">
              <a:alphaModFix/>
            </a:blip>
            <a:srcRect b="0" l="0" r="0" t="0"/>
            <a:stretch/>
          </p:blipFill>
          <p:spPr>
            <a:xfrm>
              <a:off x="7433619" y="3580601"/>
              <a:ext cx="111948" cy="111948"/>
            </a:xfrm>
            <a:prstGeom prst="rect">
              <a:avLst/>
            </a:prstGeom>
            <a:noFill/>
            <a:ln>
              <a:noFill/>
            </a:ln>
          </p:spPr>
        </p:pic>
      </p:grpSp>
      <p:grpSp>
        <p:nvGrpSpPr>
          <p:cNvPr id="593" name="Google Shape;593;p30"/>
          <p:cNvGrpSpPr/>
          <p:nvPr/>
        </p:nvGrpSpPr>
        <p:grpSpPr>
          <a:xfrm>
            <a:off x="8909396" y="5657714"/>
            <a:ext cx="216000" cy="216000"/>
            <a:chOff x="7377546" y="3528539"/>
            <a:chExt cx="216000" cy="216000"/>
          </a:xfrm>
        </p:grpSpPr>
        <p:sp>
          <p:nvSpPr>
            <p:cNvPr id="594" name="Google Shape;594;p30"/>
            <p:cNvSpPr/>
            <p:nvPr/>
          </p:nvSpPr>
          <p:spPr>
            <a:xfrm>
              <a:off x="7377546" y="3528539"/>
              <a:ext cx="216000" cy="216000"/>
            </a:xfrm>
            <a:prstGeom prst="ellipse">
              <a:avLst/>
            </a:prstGeom>
            <a:solidFill>
              <a:schemeClr val="accent1"/>
            </a:solidFill>
            <a:ln cap="flat" cmpd="sng" w="127000">
              <a:solidFill>
                <a:schemeClr val="accent1">
                  <a:alpha val="37650"/>
                </a:schemeClr>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FFFFFF"/>
                </a:solidFill>
                <a:latin typeface="Poppins"/>
                <a:ea typeface="Poppins"/>
                <a:cs typeface="Poppins"/>
                <a:sym typeface="Poppins"/>
              </a:endParaRPr>
            </a:p>
          </p:txBody>
        </p:sp>
        <p:pic>
          <p:nvPicPr>
            <p:cNvPr descr="Close with solid fill" id="595" name="Google Shape;595;p30"/>
            <p:cNvPicPr preferRelativeResize="0"/>
            <p:nvPr/>
          </p:nvPicPr>
          <p:blipFill rotWithShape="1">
            <a:blip r:embed="rId5">
              <a:alphaModFix/>
            </a:blip>
            <a:srcRect b="0" l="0" r="0" t="0"/>
            <a:stretch/>
          </p:blipFill>
          <p:spPr>
            <a:xfrm>
              <a:off x="7433619" y="3580601"/>
              <a:ext cx="111948" cy="111948"/>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5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5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5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5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5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500"/>
                                        <p:tgtEl>
                                          <p:spTgt spid="494"/>
                                        </p:tgtEl>
                                      </p:cBhvr>
                                    </p:animEffect>
                                  </p:childTnLst>
                                </p:cTn>
                              </p:par>
                              <p:par>
                                <p:cTn fill="hold" nodeType="withEffect" presetClass="entr" presetID="10" presetSubtype="0">
                                  <p:stCondLst>
                                    <p:cond delay="1000"/>
                                  </p:stCondLst>
                                  <p:childTnLst>
                                    <p:set>
                                      <p:cBhvr>
                                        <p:cTn dur="1" fill="hold">
                                          <p:stCondLst>
                                            <p:cond delay="0"/>
                                          </p:stCondLst>
                                        </p:cTn>
                                        <p:tgtEl>
                                          <p:spTgt spid="495"/>
                                        </p:tgtEl>
                                        <p:attrNameLst>
                                          <p:attrName>style.visibility</p:attrName>
                                        </p:attrNameLst>
                                      </p:cBhvr>
                                      <p:to>
                                        <p:strVal val="visible"/>
                                      </p:to>
                                    </p:set>
                                    <p:animEffect filter="fade" transition="in">
                                      <p:cBhvr>
                                        <p:cTn dur="1500"/>
                                        <p:tgtEl>
                                          <p:spTgt spid="495"/>
                                        </p:tgtEl>
                                      </p:cBhvr>
                                    </p:animEffect>
                                  </p:childTnLst>
                                </p:cTn>
                              </p:par>
                              <p:par>
                                <p:cTn fill="hold" nodeType="withEffect" presetClass="entr" presetID="10" presetSubtype="0">
                                  <p:stCondLst>
                                    <p:cond delay="1500"/>
                                  </p:stCondLst>
                                  <p:childTnLst>
                                    <p:set>
                                      <p:cBhvr>
                                        <p:cTn dur="1" fill="hold">
                                          <p:stCondLst>
                                            <p:cond delay="0"/>
                                          </p:stCondLst>
                                        </p:cTn>
                                        <p:tgtEl>
                                          <p:spTgt spid="502"/>
                                        </p:tgtEl>
                                        <p:attrNameLst>
                                          <p:attrName>style.visibility</p:attrName>
                                        </p:attrNameLst>
                                      </p:cBhvr>
                                      <p:to>
                                        <p:strVal val="visible"/>
                                      </p:to>
                                    </p:set>
                                    <p:animEffect filter="fade" transition="in">
                                      <p:cBhvr>
                                        <p:cTn dur="1500"/>
                                        <p:tgtEl>
                                          <p:spTgt spid="502"/>
                                        </p:tgtEl>
                                      </p:cBhvr>
                                    </p:animEffect>
                                  </p:childTnLst>
                                </p:cTn>
                              </p:par>
                              <p:par>
                                <p:cTn fill="hold" nodeType="withEffect" presetClass="entr" presetID="10" presetSubtype="0">
                                  <p:stCondLst>
                                    <p:cond delay="1000"/>
                                  </p:stCondLst>
                                  <p:childTnLst>
                                    <p:set>
                                      <p:cBhvr>
                                        <p:cTn dur="1" fill="hold">
                                          <p:stCondLst>
                                            <p:cond delay="0"/>
                                          </p:stCondLst>
                                        </p:cTn>
                                        <p:tgtEl>
                                          <p:spTgt spid="563"/>
                                        </p:tgtEl>
                                        <p:attrNameLst>
                                          <p:attrName>style.visibility</p:attrName>
                                        </p:attrNameLst>
                                      </p:cBhvr>
                                      <p:to>
                                        <p:strVal val="visible"/>
                                      </p:to>
                                    </p:set>
                                    <p:animEffect filter="fade" transition="in">
                                      <p:cBhvr>
                                        <p:cTn dur="1500"/>
                                        <p:tgtEl>
                                          <p:spTgt spid="563"/>
                                        </p:tgtEl>
                                      </p:cBhvr>
                                    </p:animEffect>
                                  </p:childTnLst>
                                </p:cTn>
                              </p:par>
                              <p:par>
                                <p:cTn fill="hold" nodeType="withEffect" presetClass="entr" presetID="10" presetSubtype="0">
                                  <p:stCondLst>
                                    <p:cond delay="1000"/>
                                  </p:stCondLst>
                                  <p:childTnLst>
                                    <p:set>
                                      <p:cBhvr>
                                        <p:cTn dur="1" fill="hold">
                                          <p:stCondLst>
                                            <p:cond delay="0"/>
                                          </p:stCondLst>
                                        </p:cTn>
                                        <p:tgtEl>
                                          <p:spTgt spid="564"/>
                                        </p:tgtEl>
                                        <p:attrNameLst>
                                          <p:attrName>style.visibility</p:attrName>
                                        </p:attrNameLst>
                                      </p:cBhvr>
                                      <p:to>
                                        <p:strVal val="visible"/>
                                      </p:to>
                                    </p:set>
                                    <p:animEffect filter="fade" transition="in">
                                      <p:cBhvr>
                                        <p:cTn dur="1500"/>
                                        <p:tgtEl>
                                          <p:spTgt spid="564"/>
                                        </p:tgtEl>
                                      </p:cBhvr>
                                    </p:animEffect>
                                  </p:childTnLst>
                                </p:cTn>
                              </p:par>
                              <p:par>
                                <p:cTn fill="hold" nodeType="withEffect" presetClass="entr" presetID="10" presetSubtype="0">
                                  <p:stCondLst>
                                    <p:cond delay="1000"/>
                                  </p:stCondLst>
                                  <p:childTnLst>
                                    <p:set>
                                      <p:cBhvr>
                                        <p:cTn dur="1" fill="hold">
                                          <p:stCondLst>
                                            <p:cond delay="0"/>
                                          </p:stCondLst>
                                        </p:cTn>
                                        <p:tgtEl>
                                          <p:spTgt spid="565"/>
                                        </p:tgtEl>
                                        <p:attrNameLst>
                                          <p:attrName>style.visibility</p:attrName>
                                        </p:attrNameLst>
                                      </p:cBhvr>
                                      <p:to>
                                        <p:strVal val="visible"/>
                                      </p:to>
                                    </p:set>
                                    <p:animEffect filter="fade" transition="in">
                                      <p:cBhvr>
                                        <p:cTn dur="1500"/>
                                        <p:tgtEl>
                                          <p:spTgt spid="565"/>
                                        </p:tgtEl>
                                      </p:cBhvr>
                                    </p:animEffect>
                                  </p:childTnLst>
                                </p:cTn>
                              </p:par>
                              <p:par>
                                <p:cTn fill="hold" nodeType="withEffect" presetClass="entr" presetID="10" presetSubtype="0">
                                  <p:stCondLst>
                                    <p:cond delay="1000"/>
                                  </p:stCondLst>
                                  <p:childTnLst>
                                    <p:set>
                                      <p:cBhvr>
                                        <p:cTn dur="1" fill="hold">
                                          <p:stCondLst>
                                            <p:cond delay="0"/>
                                          </p:stCondLst>
                                        </p:cTn>
                                        <p:tgtEl>
                                          <p:spTgt spid="566"/>
                                        </p:tgtEl>
                                        <p:attrNameLst>
                                          <p:attrName>style.visibility</p:attrName>
                                        </p:attrNameLst>
                                      </p:cBhvr>
                                      <p:to>
                                        <p:strVal val="visible"/>
                                      </p:to>
                                    </p:set>
                                    <p:animEffect filter="fade" transition="in">
                                      <p:cBhvr>
                                        <p:cTn dur="1500"/>
                                        <p:tgtEl>
                                          <p:spTgt spid="566"/>
                                        </p:tgtEl>
                                      </p:cBhvr>
                                    </p:animEffect>
                                  </p:childTnLst>
                                </p:cTn>
                              </p:par>
                              <p:par>
                                <p:cTn fill="hold" nodeType="withEffect" presetClass="entr" presetID="10" presetSubtype="0">
                                  <p:stCondLst>
                                    <p:cond delay="1000"/>
                                  </p:stCondLst>
                                  <p:childTnLst>
                                    <p:set>
                                      <p:cBhvr>
                                        <p:cTn dur="1" fill="hold">
                                          <p:stCondLst>
                                            <p:cond delay="0"/>
                                          </p:stCondLst>
                                        </p:cTn>
                                        <p:tgtEl>
                                          <p:spTgt spid="567"/>
                                        </p:tgtEl>
                                        <p:attrNameLst>
                                          <p:attrName>style.visibility</p:attrName>
                                        </p:attrNameLst>
                                      </p:cBhvr>
                                      <p:to>
                                        <p:strVal val="visible"/>
                                      </p:to>
                                    </p:set>
                                    <p:animEffect filter="fade" transition="in">
                                      <p:cBhvr>
                                        <p:cTn dur="1500"/>
                                        <p:tgtEl>
                                          <p:spTgt spid="567"/>
                                        </p:tgtEl>
                                      </p:cBhvr>
                                    </p:animEffect>
                                  </p:childTnLst>
                                </p:cTn>
                              </p:par>
                              <p:par>
                                <p:cTn fill="hold" nodeType="withEffect" presetClass="entr" presetID="10" presetSubtype="0">
                                  <p:stCondLst>
                                    <p:cond delay="1500"/>
                                  </p:stCondLst>
                                  <p:childTnLst>
                                    <p:set>
                                      <p:cBhvr>
                                        <p:cTn dur="1" fill="hold">
                                          <p:stCondLst>
                                            <p:cond delay="0"/>
                                          </p:stCondLst>
                                        </p:cTn>
                                        <p:tgtEl>
                                          <p:spTgt spid="568"/>
                                        </p:tgtEl>
                                        <p:attrNameLst>
                                          <p:attrName>style.visibility</p:attrName>
                                        </p:attrNameLst>
                                      </p:cBhvr>
                                      <p:to>
                                        <p:strVal val="visible"/>
                                      </p:to>
                                    </p:set>
                                    <p:animEffect filter="fade" transition="in">
                                      <p:cBhvr>
                                        <p:cTn dur="1500"/>
                                        <p:tgtEl>
                                          <p:spTgt spid="568"/>
                                        </p:tgtEl>
                                      </p:cBhvr>
                                    </p:animEffect>
                                  </p:childTnLst>
                                </p:cTn>
                              </p:par>
                              <p:par>
                                <p:cTn fill="hold" nodeType="withEffect" presetClass="entr" presetID="10" presetSubtype="0">
                                  <p:stCondLst>
                                    <p:cond delay="1500"/>
                                  </p:stCondLst>
                                  <p:childTnLst>
                                    <p:set>
                                      <p:cBhvr>
                                        <p:cTn dur="1" fill="hold">
                                          <p:stCondLst>
                                            <p:cond delay="0"/>
                                          </p:stCondLst>
                                        </p:cTn>
                                        <p:tgtEl>
                                          <p:spTgt spid="569"/>
                                        </p:tgtEl>
                                        <p:attrNameLst>
                                          <p:attrName>style.visibility</p:attrName>
                                        </p:attrNameLst>
                                      </p:cBhvr>
                                      <p:to>
                                        <p:strVal val="visible"/>
                                      </p:to>
                                    </p:set>
                                    <p:animEffect filter="fade" transition="in">
                                      <p:cBhvr>
                                        <p:cTn dur="1500"/>
                                        <p:tgtEl>
                                          <p:spTgt spid="569"/>
                                        </p:tgtEl>
                                      </p:cBhvr>
                                    </p:animEffect>
                                  </p:childTnLst>
                                </p:cTn>
                              </p:par>
                              <p:par>
                                <p:cTn fill="hold" nodeType="withEffect" presetClass="entr" presetID="10" presetSubtype="0">
                                  <p:stCondLst>
                                    <p:cond delay="1500"/>
                                  </p:stCondLst>
                                  <p:childTnLst>
                                    <p:set>
                                      <p:cBhvr>
                                        <p:cTn dur="1" fill="hold">
                                          <p:stCondLst>
                                            <p:cond delay="0"/>
                                          </p:stCondLst>
                                        </p:cTn>
                                        <p:tgtEl>
                                          <p:spTgt spid="570"/>
                                        </p:tgtEl>
                                        <p:attrNameLst>
                                          <p:attrName>style.visibility</p:attrName>
                                        </p:attrNameLst>
                                      </p:cBhvr>
                                      <p:to>
                                        <p:strVal val="visible"/>
                                      </p:to>
                                    </p:set>
                                    <p:animEffect filter="fade" transition="in">
                                      <p:cBhvr>
                                        <p:cTn dur="1500"/>
                                        <p:tgtEl>
                                          <p:spTgt spid="570"/>
                                        </p:tgtEl>
                                      </p:cBhvr>
                                    </p:animEffect>
                                  </p:childTnLst>
                                </p:cTn>
                              </p:par>
                              <p:par>
                                <p:cTn fill="hold" nodeType="withEffect" presetClass="entr" presetID="10" presetSubtype="0">
                                  <p:stCondLst>
                                    <p:cond delay="1500"/>
                                  </p:stCondLst>
                                  <p:childTnLst>
                                    <p:set>
                                      <p:cBhvr>
                                        <p:cTn dur="1" fill="hold">
                                          <p:stCondLst>
                                            <p:cond delay="0"/>
                                          </p:stCondLst>
                                        </p:cTn>
                                        <p:tgtEl>
                                          <p:spTgt spid="571"/>
                                        </p:tgtEl>
                                        <p:attrNameLst>
                                          <p:attrName>style.visibility</p:attrName>
                                        </p:attrNameLst>
                                      </p:cBhvr>
                                      <p:to>
                                        <p:strVal val="visible"/>
                                      </p:to>
                                    </p:set>
                                    <p:animEffect filter="fade" transition="in">
                                      <p:cBhvr>
                                        <p:cTn dur="1500"/>
                                        <p:tgtEl>
                                          <p:spTgt spid="571"/>
                                        </p:tgtEl>
                                      </p:cBhvr>
                                    </p:animEffect>
                                  </p:childTnLst>
                                </p:cTn>
                              </p:par>
                              <p:par>
                                <p:cTn fill="hold" nodeType="withEffect" presetClass="entr" presetID="10" presetSubtype="0">
                                  <p:stCondLst>
                                    <p:cond delay="1500"/>
                                  </p:stCondLst>
                                  <p:childTnLst>
                                    <p:set>
                                      <p:cBhvr>
                                        <p:cTn dur="1" fill="hold">
                                          <p:stCondLst>
                                            <p:cond delay="0"/>
                                          </p:stCondLst>
                                        </p:cTn>
                                        <p:tgtEl>
                                          <p:spTgt spid="572"/>
                                        </p:tgtEl>
                                        <p:attrNameLst>
                                          <p:attrName>style.visibility</p:attrName>
                                        </p:attrNameLst>
                                      </p:cBhvr>
                                      <p:to>
                                        <p:strVal val="visible"/>
                                      </p:to>
                                    </p:set>
                                    <p:animEffect filter="fade" transition="in">
                                      <p:cBhvr>
                                        <p:cTn dur="1500"/>
                                        <p:tgtEl>
                                          <p:spTgt spid="572"/>
                                        </p:tgtEl>
                                      </p:cBhvr>
                                    </p:animEffect>
                                  </p:childTnLst>
                                </p:cTn>
                              </p:par>
                              <p:par>
                                <p:cTn fill="hold" nodeType="withEffect" presetClass="entr" presetID="10" presetSubtype="0">
                                  <p:stCondLst>
                                    <p:cond delay="300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par>
                                <p:cTn fill="hold" nodeType="withEffect" presetClass="entr" presetID="10" presetSubtype="0">
                                  <p:stCondLst>
                                    <p:cond delay="300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par>
                                <p:cTn fill="hold" nodeType="withEffect" presetClass="entr" presetID="10" presetSubtype="0">
                                  <p:stCondLst>
                                    <p:cond delay="300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par>
                                <p:cTn fill="hold" nodeType="withEffect" presetClass="entr" presetID="10" presetSubtype="0">
                                  <p:stCondLst>
                                    <p:cond delay="300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par>
                                <p:cTn fill="hold" nodeType="withEffect" presetClass="entr" presetID="10" presetSubtype="0">
                                  <p:stCondLst>
                                    <p:cond delay="300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par>
                                <p:cTn fill="hold" nodeType="withEffect" presetClass="entr" presetID="10" presetSubtype="0">
                                  <p:stCondLst>
                                    <p:cond delay="300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par>
                                <p:cTn fill="hold" nodeType="withEffect" presetClass="entr" presetID="10" presetSubtype="0">
                                  <p:stCondLst>
                                    <p:cond delay="300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par>
                                <p:cTn fill="hold" nodeType="withEffect" presetClass="entr" presetID="10" presetSubtype="0">
                                  <p:stCondLst>
                                    <p:cond delay="300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par>
                                <p:cTn fill="hold" nodeType="withEffect" presetClass="entr" presetID="10" presetSubtype="0">
                                  <p:stCondLst>
                                    <p:cond delay="300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par>
                                <p:cTn fill="hold" nodeType="withEffect" presetClass="entr" presetID="10" presetSubtype="0">
                                  <p:stCondLst>
                                    <p:cond delay="300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par>
                                <p:cTn fill="hold" nodeType="withEffect" presetClass="entr" presetID="10" presetSubtype="0">
                                  <p:stCondLst>
                                    <p:cond delay="300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par>
                                <p:cTn fill="hold" nodeType="withEffect" presetClass="entr" presetID="10" presetSubtype="0">
                                  <p:stCondLst>
                                    <p:cond delay="300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par>
                                <p:cTn fill="hold" nodeType="withEffect" presetClass="entr" presetID="10" presetSubtype="0">
                                  <p:stCondLst>
                                    <p:cond delay="300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par>
                                <p:cTn fill="hold" nodeType="withEffect" presetClass="entr" presetID="10" presetSubtype="0">
                                  <p:stCondLst>
                                    <p:cond delay="300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par>
                                <p:cTn fill="hold" nodeType="withEffect" presetClass="entr" presetID="10" presetSubtype="0">
                                  <p:stCondLst>
                                    <p:cond delay="300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par>
                                <p:cTn fill="hold" nodeType="withEffect" presetClass="entr" presetID="10" presetSubtype="0">
                                  <p:stCondLst>
                                    <p:cond delay="3500"/>
                                  </p:stCondLst>
                                  <p:childTnLst>
                                    <p:set>
                                      <p:cBhvr>
                                        <p:cTn dur="1" fill="hold">
                                          <p:stCondLst>
                                            <p:cond delay="0"/>
                                          </p:stCondLst>
                                        </p:cTn>
                                        <p:tgtEl>
                                          <p:spTgt spid="555"/>
                                        </p:tgtEl>
                                        <p:attrNameLst>
                                          <p:attrName>style.visibility</p:attrName>
                                        </p:attrNameLst>
                                      </p:cBhvr>
                                      <p:to>
                                        <p:strVal val="visible"/>
                                      </p:to>
                                    </p:set>
                                    <p:animEffect filter="fade" transition="in">
                                      <p:cBhvr>
                                        <p:cTn dur="1000"/>
                                        <p:tgtEl>
                                          <p:spTgt spid="5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31"/>
          <p:cNvSpPr txBox="1"/>
          <p:nvPr>
            <p:ph type="title"/>
          </p:nvPr>
        </p:nvSpPr>
        <p:spPr>
          <a:xfrm>
            <a:off x="551528" y="1111425"/>
            <a:ext cx="6700800" cy="618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VRIO f</a:t>
            </a:r>
            <a:r>
              <a:rPr lang="en-US"/>
              <a:t>ramework table</a:t>
            </a:r>
            <a:endParaRPr/>
          </a:p>
          <a:p>
            <a:pPr indent="0" lvl="0" marL="0" rtl="0" algn="l">
              <a:spcBef>
                <a:spcPts val="1300"/>
              </a:spcBef>
              <a:spcAft>
                <a:spcPts val="0"/>
              </a:spcAft>
              <a:buNone/>
            </a:pPr>
            <a:r>
              <a:t/>
            </a:r>
            <a:endParaRPr/>
          </a:p>
          <a:p>
            <a:pPr indent="0" lvl="0" marL="0" rtl="0" algn="l">
              <a:spcBef>
                <a:spcPts val="1300"/>
              </a:spcBef>
              <a:spcAft>
                <a:spcPts val="1300"/>
              </a:spcAft>
              <a:buNone/>
            </a:pPr>
            <a:r>
              <a:t/>
            </a:r>
            <a:endParaRPr/>
          </a:p>
        </p:txBody>
      </p:sp>
      <p:graphicFrame>
        <p:nvGraphicFramePr>
          <p:cNvPr id="602" name="Google Shape;602;p31"/>
          <p:cNvGraphicFramePr/>
          <p:nvPr/>
        </p:nvGraphicFramePr>
        <p:xfrm>
          <a:off x="729317" y="2213308"/>
          <a:ext cx="3000000" cy="3000000"/>
        </p:xfrm>
        <a:graphic>
          <a:graphicData uri="http://schemas.openxmlformats.org/drawingml/2006/table">
            <a:tbl>
              <a:tblPr bandRow="1" firstRow="1">
                <a:noFill/>
                <a:tableStyleId>{062E9ED0-1676-4A0C-B66B-90B854DA2C68}</a:tableStyleId>
              </a:tblPr>
              <a:tblGrid>
                <a:gridCol w="2046975"/>
                <a:gridCol w="1494750"/>
                <a:gridCol w="1516275"/>
                <a:gridCol w="1701475"/>
                <a:gridCol w="1759350"/>
                <a:gridCol w="2214525"/>
              </a:tblGrid>
              <a:tr h="821575">
                <a:tc>
                  <a:txBody>
                    <a:bodyPr/>
                    <a:lstStyle/>
                    <a:p>
                      <a:pPr indent="0" lvl="0" marL="0" marR="0" rtl="0" algn="l">
                        <a:lnSpc>
                          <a:spcPct val="115000"/>
                        </a:lnSpc>
                        <a:spcBef>
                          <a:spcPts val="0"/>
                        </a:spcBef>
                        <a:spcAft>
                          <a:spcPts val="0"/>
                        </a:spcAft>
                        <a:buNone/>
                      </a:pPr>
                      <a:r>
                        <a:rPr b="1" i="0" lang="en-US" sz="1100" u="none" cap="none" strike="noStrike">
                          <a:solidFill>
                            <a:schemeClr val="lt1"/>
                          </a:solidFill>
                          <a:latin typeface="Poppins"/>
                          <a:ea typeface="Poppins"/>
                          <a:cs typeface="Poppins"/>
                          <a:sym typeface="Poppins"/>
                        </a:rPr>
                        <a:t>RESOURCE OR</a:t>
                      </a:r>
                      <a:endParaRPr/>
                    </a:p>
                    <a:p>
                      <a:pPr indent="0" lvl="0" marL="0" marR="0" rtl="0" algn="l">
                        <a:lnSpc>
                          <a:spcPct val="115000"/>
                        </a:lnSpc>
                        <a:spcBef>
                          <a:spcPts val="0"/>
                        </a:spcBef>
                        <a:spcAft>
                          <a:spcPts val="0"/>
                        </a:spcAft>
                        <a:buNone/>
                      </a:pPr>
                      <a:r>
                        <a:rPr b="1" i="0" lang="en-US" sz="1100" u="none" cap="none" strike="noStrike">
                          <a:solidFill>
                            <a:schemeClr val="lt1"/>
                          </a:solidFill>
                          <a:latin typeface="Poppins"/>
                          <a:ea typeface="Poppins"/>
                          <a:cs typeface="Poppins"/>
                          <a:sym typeface="Poppins"/>
                        </a:rPr>
                        <a:t>CAPABILITY</a:t>
                      </a:r>
                      <a:endParaRPr/>
                    </a:p>
                  </a:txBody>
                  <a:tcPr marT="22850" marB="22850" marR="45725" marL="21600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rPr b="1" i="0" lang="en-US" sz="1100" u="none" cap="none" strike="noStrike">
                          <a:solidFill>
                            <a:schemeClr val="lt1"/>
                          </a:solidFill>
                          <a:latin typeface="Poppins"/>
                          <a:ea typeface="Poppins"/>
                          <a:cs typeface="Poppins"/>
                          <a:sym typeface="Poppins"/>
                        </a:rPr>
                        <a:t>VALUABLE</a:t>
                      </a:r>
                      <a:endParaRPr/>
                    </a:p>
                  </a:txBody>
                  <a:tcPr marT="0" marB="0" marR="0"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rPr b="1" i="0" lang="en-US" sz="1100" u="none" cap="none" strike="noStrike">
                          <a:solidFill>
                            <a:schemeClr val="lt1"/>
                          </a:solidFill>
                          <a:latin typeface="Poppins"/>
                          <a:ea typeface="Poppins"/>
                          <a:cs typeface="Poppins"/>
                          <a:sym typeface="Poppins"/>
                        </a:rPr>
                        <a:t>RARE</a:t>
                      </a:r>
                      <a:endParaRPr/>
                    </a:p>
                  </a:txBody>
                  <a:tcPr marT="0" marB="0" marR="0"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rPr b="1" i="0" lang="en-US" sz="1100" u="none" cap="none" strike="noStrike">
                          <a:solidFill>
                            <a:schemeClr val="lt1"/>
                          </a:solidFill>
                          <a:latin typeface="Poppins"/>
                          <a:ea typeface="Poppins"/>
                          <a:cs typeface="Poppins"/>
                          <a:sym typeface="Poppins"/>
                        </a:rPr>
                        <a:t>INIMITABLE &amp; NON-SUBSTITUTABLE</a:t>
                      </a:r>
                      <a:endParaRPr/>
                    </a:p>
                  </a:txBody>
                  <a:tcPr marT="0" marB="0" marR="0"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rPr b="1" i="0" lang="en-US" sz="1100" u="none" cap="none" strike="noStrike">
                          <a:solidFill>
                            <a:schemeClr val="lt1"/>
                          </a:solidFill>
                          <a:latin typeface="Poppins"/>
                          <a:ea typeface="Poppins"/>
                          <a:cs typeface="Poppins"/>
                          <a:sym typeface="Poppins"/>
                        </a:rPr>
                        <a:t>ORGANIZED TO</a:t>
                      </a:r>
                      <a:endParaRPr/>
                    </a:p>
                    <a:p>
                      <a:pPr indent="0" lvl="0" marL="0" marR="0" rtl="0" algn="ctr">
                        <a:lnSpc>
                          <a:spcPct val="115000"/>
                        </a:lnSpc>
                        <a:spcBef>
                          <a:spcPts val="0"/>
                        </a:spcBef>
                        <a:spcAft>
                          <a:spcPts val="0"/>
                        </a:spcAft>
                        <a:buNone/>
                      </a:pPr>
                      <a:r>
                        <a:rPr b="1" i="0" lang="en-US" sz="1100" u="none" cap="none" strike="noStrike">
                          <a:solidFill>
                            <a:schemeClr val="lt1"/>
                          </a:solidFill>
                          <a:latin typeface="Poppins"/>
                          <a:ea typeface="Poppins"/>
                          <a:cs typeface="Poppins"/>
                          <a:sym typeface="Poppins"/>
                        </a:rPr>
                        <a:t>EXPLOIT</a:t>
                      </a:r>
                      <a:endParaRPr/>
                    </a:p>
                  </a:txBody>
                  <a:tcPr marT="0" marB="0" marR="0"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rPr b="1" i="0" lang="en-US" sz="1100" u="none" cap="none" strike="noStrike">
                          <a:solidFill>
                            <a:schemeClr val="lt1"/>
                          </a:solidFill>
                          <a:latin typeface="Poppins"/>
                          <a:ea typeface="Poppins"/>
                          <a:cs typeface="Poppins"/>
                          <a:sym typeface="Poppins"/>
                        </a:rPr>
                        <a:t>IMPACT ON </a:t>
                      </a:r>
                      <a:endParaRPr/>
                    </a:p>
                    <a:p>
                      <a:pPr indent="0" lvl="0" marL="0" marR="0" rtl="0" algn="ctr">
                        <a:lnSpc>
                          <a:spcPct val="115000"/>
                        </a:lnSpc>
                        <a:spcBef>
                          <a:spcPts val="0"/>
                        </a:spcBef>
                        <a:spcAft>
                          <a:spcPts val="0"/>
                        </a:spcAft>
                        <a:buNone/>
                      </a:pPr>
                      <a:r>
                        <a:rPr b="1" i="0" lang="en-US" sz="1100" u="none" cap="none" strike="noStrike">
                          <a:solidFill>
                            <a:schemeClr val="lt1"/>
                          </a:solidFill>
                          <a:latin typeface="Poppins"/>
                          <a:ea typeface="Poppins"/>
                          <a:cs typeface="Poppins"/>
                          <a:sym typeface="Poppins"/>
                        </a:rPr>
                        <a:t>COMPETITIVE ADVANTAGE</a:t>
                      </a:r>
                      <a:endParaRPr/>
                    </a:p>
                  </a:txBody>
                  <a:tcPr marT="0" marB="0" marR="0" marL="0" anchor="ctr">
                    <a:lnL cap="flat" cmpd="sng" w="2857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chemeClr val="dk1"/>
                    </a:solidFill>
                  </a:tcPr>
                </a:tc>
              </a:tr>
              <a:tr h="821575">
                <a:tc>
                  <a:txBody>
                    <a:bodyPr/>
                    <a:lstStyle/>
                    <a:p>
                      <a:pPr indent="0" lvl="0" marL="0" marR="0" rtl="0" algn="l">
                        <a:lnSpc>
                          <a:spcPct val="156363"/>
                        </a:lnSpc>
                        <a:spcBef>
                          <a:spcPts val="0"/>
                        </a:spcBef>
                        <a:spcAft>
                          <a:spcPts val="0"/>
                        </a:spcAft>
                        <a:buNone/>
                      </a:pPr>
                      <a:r>
                        <a:rPr b="0" i="0" lang="en-US" sz="1100" u="none" cap="none" strike="noStrike">
                          <a:solidFill>
                            <a:schemeClr val="lt1"/>
                          </a:solidFill>
                          <a:latin typeface="Poppins"/>
                          <a:ea typeface="Poppins"/>
                          <a:cs typeface="Poppins"/>
                          <a:sym typeface="Poppins"/>
                        </a:rPr>
                        <a:t>Strong global presence</a:t>
                      </a:r>
                      <a:endParaRPr/>
                    </a:p>
                  </a:txBody>
                  <a:tcPr marT="0" marB="0" marR="0" marL="21600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A5A5A5"/>
                    </a:solidFill>
                  </a:tcPr>
                </a:tc>
                <a:tc>
                  <a:txBody>
                    <a:bodyPr/>
                    <a:lstStyle/>
                    <a:p>
                      <a:pPr indent="0" lvl="0" marL="0" marR="0" rtl="0" algn="ctr">
                        <a:lnSpc>
                          <a:spcPct val="132307"/>
                        </a:lnSpc>
                        <a:spcBef>
                          <a:spcPts val="0"/>
                        </a:spcBef>
                        <a:spcAft>
                          <a:spcPts val="0"/>
                        </a:spcAft>
                        <a:buNone/>
                      </a:pPr>
                      <a:r>
                        <a:rPr b="0" i="0" lang="en-US" sz="1300" u="none" cap="none" strike="noStrike">
                          <a:solidFill>
                            <a:srgbClr val="6F6F6F"/>
                          </a:solidFill>
                          <a:latin typeface="Poppins"/>
                          <a:ea typeface="Poppins"/>
                          <a:cs typeface="Poppins"/>
                          <a:sym typeface="Poppins"/>
                        </a:rPr>
                        <a:t>YES</a:t>
                      </a:r>
                      <a:endParaRPr/>
                    </a:p>
                  </a:txBody>
                  <a:tcPr marT="0" marB="0" marR="0" marL="0" anchor="ctr">
                    <a:lnL cap="flat" cmpd="sng" w="28575">
                      <a:solidFill>
                        <a:schemeClr val="lt1"/>
                      </a:solidFill>
                      <a:prstDash val="solid"/>
                      <a:round/>
                      <a:headEnd len="sm" w="sm" type="none"/>
                      <a:tailEnd len="sm" w="sm" type="none"/>
                    </a:lnL>
                    <a:lnR cap="flat" cmpd="sng" w="9525">
                      <a:solidFill>
                        <a:schemeClr val="accent5"/>
                      </a:solidFill>
                      <a:prstDash val="dash"/>
                      <a:round/>
                      <a:headEnd len="sm" w="sm" type="none"/>
                      <a:tailEnd len="sm" w="sm" type="none"/>
                    </a:lnR>
                    <a:lnT cap="flat" cmpd="sng" w="28575">
                      <a:solidFill>
                        <a:schemeClr val="lt1"/>
                      </a:solidFill>
                      <a:prstDash val="solid"/>
                      <a:round/>
                      <a:headEnd len="sm" w="sm" type="none"/>
                      <a:tailEnd len="sm" w="sm" type="none"/>
                    </a:lnT>
                    <a:lnB cap="flat" cmpd="sng" w="9525">
                      <a:solidFill>
                        <a:schemeClr val="accent5"/>
                      </a:solidFill>
                      <a:prstDash val="dash"/>
                      <a:round/>
                      <a:headEnd len="sm" w="sm" type="none"/>
                      <a:tailEnd len="sm" w="sm" type="none"/>
                    </a:lnB>
                    <a:solidFill>
                      <a:srgbClr val="FFFFFF"/>
                    </a:solidFill>
                  </a:tcPr>
                </a:tc>
                <a:tc>
                  <a:txBody>
                    <a:bodyPr/>
                    <a:lstStyle/>
                    <a:p>
                      <a:pPr indent="0" lvl="0" marL="0" marR="0" rtl="0" algn="ctr">
                        <a:lnSpc>
                          <a:spcPct val="132307"/>
                        </a:lnSpc>
                        <a:spcBef>
                          <a:spcPts val="0"/>
                        </a:spcBef>
                        <a:spcAft>
                          <a:spcPts val="0"/>
                        </a:spcAft>
                        <a:buNone/>
                      </a:pPr>
                      <a:r>
                        <a:rPr b="0" i="0" lang="en-US" sz="1300" u="none" cap="none" strike="noStrike">
                          <a:solidFill>
                            <a:srgbClr val="6F6F6F"/>
                          </a:solidFill>
                          <a:latin typeface="Poppins"/>
                          <a:ea typeface="Poppins"/>
                          <a:cs typeface="Poppins"/>
                          <a:sym typeface="Poppins"/>
                        </a:rPr>
                        <a:t>YES</a:t>
                      </a:r>
                      <a:endParaRPr/>
                    </a:p>
                  </a:txBody>
                  <a:tcPr marT="0" marB="0" marR="0" marL="0"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28575">
                      <a:solidFill>
                        <a:schemeClr val="lt1"/>
                      </a:solidFill>
                      <a:prstDash val="solid"/>
                      <a:round/>
                      <a:headEnd len="sm" w="sm" type="none"/>
                      <a:tailEnd len="sm" w="sm" type="none"/>
                    </a:lnT>
                    <a:lnB cap="flat" cmpd="sng" w="9525">
                      <a:solidFill>
                        <a:schemeClr val="accent5"/>
                      </a:solidFill>
                      <a:prstDash val="dash"/>
                      <a:round/>
                      <a:headEnd len="sm" w="sm" type="none"/>
                      <a:tailEnd len="sm" w="sm" type="none"/>
                    </a:lnB>
                    <a:solidFill>
                      <a:srgbClr val="FFFFFF"/>
                    </a:solidFill>
                  </a:tcPr>
                </a:tc>
                <a:tc>
                  <a:txBody>
                    <a:bodyPr/>
                    <a:lstStyle/>
                    <a:p>
                      <a:pPr indent="0" lvl="0" marL="0" marR="0" rtl="0" algn="ctr">
                        <a:lnSpc>
                          <a:spcPct val="132307"/>
                        </a:lnSpc>
                        <a:spcBef>
                          <a:spcPts val="0"/>
                        </a:spcBef>
                        <a:spcAft>
                          <a:spcPts val="0"/>
                        </a:spcAft>
                        <a:buNone/>
                      </a:pPr>
                      <a:r>
                        <a:rPr b="0" i="0" lang="en-US" sz="1300" u="none" cap="none" strike="noStrike">
                          <a:solidFill>
                            <a:srgbClr val="6F6F6F"/>
                          </a:solidFill>
                          <a:latin typeface="Poppins"/>
                          <a:ea typeface="Poppins"/>
                          <a:cs typeface="Poppins"/>
                          <a:sym typeface="Poppins"/>
                        </a:rPr>
                        <a:t>YES</a:t>
                      </a:r>
                      <a:endParaRPr/>
                    </a:p>
                  </a:txBody>
                  <a:tcPr marT="0" marB="0" marR="0" marL="0"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28575">
                      <a:solidFill>
                        <a:schemeClr val="lt1"/>
                      </a:solidFill>
                      <a:prstDash val="solid"/>
                      <a:round/>
                      <a:headEnd len="sm" w="sm" type="none"/>
                      <a:tailEnd len="sm" w="sm" type="none"/>
                    </a:lnT>
                    <a:lnB cap="flat" cmpd="sng" w="9525">
                      <a:solidFill>
                        <a:schemeClr val="accent5"/>
                      </a:solidFill>
                      <a:prstDash val="dash"/>
                      <a:round/>
                      <a:headEnd len="sm" w="sm" type="none"/>
                      <a:tailEnd len="sm" w="sm" type="none"/>
                    </a:lnB>
                    <a:solidFill>
                      <a:srgbClr val="FFFFFF"/>
                    </a:solidFill>
                  </a:tcPr>
                </a:tc>
                <a:tc>
                  <a:txBody>
                    <a:bodyPr/>
                    <a:lstStyle/>
                    <a:p>
                      <a:pPr indent="0" lvl="0" marL="0" marR="0" rtl="0" algn="ctr">
                        <a:lnSpc>
                          <a:spcPct val="132307"/>
                        </a:lnSpc>
                        <a:spcBef>
                          <a:spcPts val="0"/>
                        </a:spcBef>
                        <a:spcAft>
                          <a:spcPts val="0"/>
                        </a:spcAft>
                        <a:buNone/>
                      </a:pPr>
                      <a:r>
                        <a:rPr b="0" i="0" lang="en-US" sz="1300" u="none" cap="none" strike="noStrike">
                          <a:solidFill>
                            <a:srgbClr val="6F6F6F"/>
                          </a:solidFill>
                          <a:latin typeface="Poppins"/>
                          <a:ea typeface="Poppins"/>
                          <a:cs typeface="Poppins"/>
                          <a:sym typeface="Poppins"/>
                        </a:rPr>
                        <a:t>YES</a:t>
                      </a:r>
                      <a:endParaRPr/>
                    </a:p>
                  </a:txBody>
                  <a:tcPr marT="0" marB="0" marR="0" marL="0"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28575">
                      <a:solidFill>
                        <a:schemeClr val="lt1"/>
                      </a:solidFill>
                      <a:prstDash val="solid"/>
                      <a:round/>
                      <a:headEnd len="sm" w="sm" type="none"/>
                      <a:tailEnd len="sm" w="sm" type="none"/>
                    </a:lnT>
                    <a:lnB cap="flat" cmpd="sng" w="9525">
                      <a:solidFill>
                        <a:schemeClr val="accent5"/>
                      </a:solidFill>
                      <a:prstDash val="dash"/>
                      <a:round/>
                      <a:headEnd len="sm" w="sm" type="none"/>
                      <a:tailEnd len="sm" w="sm" type="none"/>
                    </a:lnB>
                    <a:solidFill>
                      <a:srgbClr val="FFFFFF"/>
                    </a:solidFill>
                  </a:tcPr>
                </a:tc>
                <a:tc>
                  <a:txBody>
                    <a:bodyPr/>
                    <a:lstStyle/>
                    <a:p>
                      <a:pPr indent="0" lvl="0" marL="0" marR="0" rtl="0" algn="ctr">
                        <a:lnSpc>
                          <a:spcPct val="191111"/>
                        </a:lnSpc>
                        <a:spcBef>
                          <a:spcPts val="0"/>
                        </a:spcBef>
                        <a:spcAft>
                          <a:spcPts val="0"/>
                        </a:spcAft>
                        <a:buNone/>
                      </a:pPr>
                      <a:r>
                        <a:rPr b="0" i="0" lang="en-US" sz="900" u="none" cap="none" strike="noStrike">
                          <a:solidFill>
                            <a:schemeClr val="dk1"/>
                          </a:solidFill>
                          <a:latin typeface="Poppins"/>
                          <a:ea typeface="Poppins"/>
                          <a:cs typeface="Poppins"/>
                          <a:sym typeface="Poppins"/>
                        </a:rPr>
                        <a:t>Realized sustainable competitive</a:t>
                      </a:r>
                      <a:endParaRPr/>
                    </a:p>
                    <a:p>
                      <a:pPr indent="0" lvl="0" marL="0" marR="0" rtl="0" algn="ctr">
                        <a:lnSpc>
                          <a:spcPct val="191111"/>
                        </a:lnSpc>
                        <a:spcBef>
                          <a:spcPts val="0"/>
                        </a:spcBef>
                        <a:spcAft>
                          <a:spcPts val="0"/>
                        </a:spcAft>
                        <a:buNone/>
                      </a:pPr>
                      <a:r>
                        <a:rPr b="0" i="0" lang="en-US" sz="900" u="none" cap="none" strike="noStrike">
                          <a:solidFill>
                            <a:schemeClr val="dk1"/>
                          </a:solidFill>
                          <a:latin typeface="Poppins"/>
                          <a:ea typeface="Poppins"/>
                          <a:cs typeface="Poppins"/>
                          <a:sym typeface="Poppins"/>
                        </a:rPr>
                        <a:t>Advantage</a:t>
                      </a:r>
                      <a:endParaRPr/>
                    </a:p>
                  </a:txBody>
                  <a:tcPr marT="0" marB="0" marR="0" marL="0" anchor="ctr">
                    <a:lnL cap="flat" cmpd="sng" w="9525">
                      <a:solidFill>
                        <a:schemeClr val="accent5"/>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chemeClr val="accent5"/>
                      </a:solidFill>
                      <a:prstDash val="dash"/>
                      <a:round/>
                      <a:headEnd len="sm" w="sm" type="none"/>
                      <a:tailEnd len="sm" w="sm" type="none"/>
                    </a:lnB>
                    <a:solidFill>
                      <a:srgbClr val="FFFFFF"/>
                    </a:solidFill>
                  </a:tcPr>
                </a:tc>
              </a:tr>
              <a:tr h="821575">
                <a:tc>
                  <a:txBody>
                    <a:bodyPr/>
                    <a:lstStyle/>
                    <a:p>
                      <a:pPr indent="0" lvl="0" marL="0" marR="0" rtl="0" algn="l">
                        <a:lnSpc>
                          <a:spcPct val="156363"/>
                        </a:lnSpc>
                        <a:spcBef>
                          <a:spcPts val="0"/>
                        </a:spcBef>
                        <a:spcAft>
                          <a:spcPts val="0"/>
                        </a:spcAft>
                        <a:buNone/>
                      </a:pPr>
                      <a:r>
                        <a:rPr b="0" i="0" lang="en-US" sz="1100" u="none" cap="none" strike="noStrike">
                          <a:solidFill>
                            <a:schemeClr val="lt1"/>
                          </a:solidFill>
                          <a:latin typeface="Poppins"/>
                          <a:ea typeface="Poppins"/>
                          <a:cs typeface="Poppins"/>
                          <a:sym typeface="Poppins"/>
                        </a:rPr>
                        <a:t>Specialty offers</a:t>
                      </a:r>
                      <a:endParaRPr/>
                    </a:p>
                  </a:txBody>
                  <a:tcPr marT="0" marB="0" marR="0" marL="21600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A5A5A5"/>
                    </a:solidFill>
                  </a:tcPr>
                </a:tc>
                <a:tc>
                  <a:txBody>
                    <a:bodyPr/>
                    <a:lstStyle/>
                    <a:p>
                      <a:pPr indent="0" lvl="0" marL="0" marR="0" rtl="0" algn="ctr">
                        <a:lnSpc>
                          <a:spcPct val="132307"/>
                        </a:lnSpc>
                        <a:spcBef>
                          <a:spcPts val="0"/>
                        </a:spcBef>
                        <a:spcAft>
                          <a:spcPts val="0"/>
                        </a:spcAft>
                        <a:buNone/>
                      </a:pPr>
                      <a:r>
                        <a:rPr b="0" i="0" lang="en-US" sz="1300" u="none" cap="none" strike="noStrike">
                          <a:solidFill>
                            <a:srgbClr val="6F6F6F"/>
                          </a:solidFill>
                          <a:latin typeface="Poppins"/>
                          <a:ea typeface="Poppins"/>
                          <a:cs typeface="Poppins"/>
                          <a:sym typeface="Poppins"/>
                        </a:rPr>
                        <a:t>YES</a:t>
                      </a:r>
                      <a:endParaRPr/>
                    </a:p>
                  </a:txBody>
                  <a:tcPr marT="0" marB="0" marR="0" marL="0" anchor="ctr">
                    <a:lnL cap="flat" cmpd="sng" w="28575">
                      <a:solidFill>
                        <a:schemeClr val="lt1"/>
                      </a:solidFill>
                      <a:prstDash val="solid"/>
                      <a:round/>
                      <a:headEnd len="sm" w="sm" type="none"/>
                      <a:tailEnd len="sm" w="sm" type="none"/>
                    </a:lnL>
                    <a:lnR cap="flat" cmpd="sng" w="9525">
                      <a:solidFill>
                        <a:schemeClr val="accent5"/>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chemeClr val="accent5"/>
                      </a:solidFill>
                      <a:prstDash val="dash"/>
                      <a:round/>
                      <a:headEnd len="sm" w="sm" type="none"/>
                      <a:tailEnd len="sm" w="sm" type="none"/>
                    </a:lnB>
                    <a:solidFill>
                      <a:srgbClr val="FFFFFF"/>
                    </a:solidFill>
                  </a:tcPr>
                </a:tc>
                <a:tc>
                  <a:txBody>
                    <a:bodyPr/>
                    <a:lstStyle/>
                    <a:p>
                      <a:pPr indent="0" lvl="0" marL="0" marR="0" rtl="0" algn="ctr">
                        <a:lnSpc>
                          <a:spcPct val="132307"/>
                        </a:lnSpc>
                        <a:spcBef>
                          <a:spcPts val="0"/>
                        </a:spcBef>
                        <a:spcAft>
                          <a:spcPts val="0"/>
                        </a:spcAft>
                        <a:buNone/>
                      </a:pPr>
                      <a:r>
                        <a:rPr b="0" i="0" lang="en-US" sz="1300" u="none" cap="none" strike="noStrike">
                          <a:solidFill>
                            <a:srgbClr val="6F6F6F"/>
                          </a:solidFill>
                          <a:latin typeface="Poppins"/>
                          <a:ea typeface="Poppins"/>
                          <a:cs typeface="Poppins"/>
                          <a:sym typeface="Poppins"/>
                        </a:rPr>
                        <a:t>NO</a:t>
                      </a:r>
                      <a:endParaRPr/>
                    </a:p>
                  </a:txBody>
                  <a:tcPr marT="0" marB="0" marR="0" marL="0"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chemeClr val="accent5"/>
                      </a:solidFill>
                      <a:prstDash val="dash"/>
                      <a:round/>
                      <a:headEnd len="sm" w="sm" type="none"/>
                      <a:tailEnd len="sm" w="sm" type="none"/>
                    </a:lnB>
                    <a:solidFill>
                      <a:srgbClr val="FFFFFF"/>
                    </a:solidFill>
                  </a:tcPr>
                </a:tc>
                <a:tc>
                  <a:txBody>
                    <a:bodyPr/>
                    <a:lstStyle/>
                    <a:p>
                      <a:pPr indent="0" lvl="0" marL="0" marR="0" rtl="0" algn="ctr">
                        <a:lnSpc>
                          <a:spcPct val="132307"/>
                        </a:lnSpc>
                        <a:spcBef>
                          <a:spcPts val="0"/>
                        </a:spcBef>
                        <a:spcAft>
                          <a:spcPts val="0"/>
                        </a:spcAft>
                        <a:buNone/>
                      </a:pPr>
                      <a:r>
                        <a:rPr b="0" i="0" lang="en-US" sz="1300" u="none" cap="none" strike="noStrike">
                          <a:solidFill>
                            <a:srgbClr val="6F6F6F"/>
                          </a:solidFill>
                          <a:latin typeface="Poppins"/>
                          <a:ea typeface="Poppins"/>
                          <a:cs typeface="Poppins"/>
                          <a:sym typeface="Poppins"/>
                        </a:rPr>
                        <a:t>NO</a:t>
                      </a:r>
                      <a:endParaRPr/>
                    </a:p>
                  </a:txBody>
                  <a:tcPr marT="0" marB="0" marR="0" marL="0"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chemeClr val="accent5"/>
                      </a:solidFill>
                      <a:prstDash val="dash"/>
                      <a:round/>
                      <a:headEnd len="sm" w="sm" type="none"/>
                      <a:tailEnd len="sm" w="sm" type="none"/>
                    </a:lnB>
                    <a:solidFill>
                      <a:srgbClr val="FFFFFF"/>
                    </a:solidFill>
                  </a:tcPr>
                </a:tc>
                <a:tc>
                  <a:txBody>
                    <a:bodyPr/>
                    <a:lstStyle/>
                    <a:p>
                      <a:pPr indent="0" lvl="0" marL="0" marR="0" rtl="0" algn="ctr">
                        <a:lnSpc>
                          <a:spcPct val="132307"/>
                        </a:lnSpc>
                        <a:spcBef>
                          <a:spcPts val="0"/>
                        </a:spcBef>
                        <a:spcAft>
                          <a:spcPts val="0"/>
                        </a:spcAft>
                        <a:buNone/>
                      </a:pPr>
                      <a:r>
                        <a:rPr b="0" i="0" lang="en-US" sz="1300" u="none" cap="none" strike="noStrike">
                          <a:solidFill>
                            <a:srgbClr val="6F6F6F"/>
                          </a:solidFill>
                          <a:latin typeface="Poppins"/>
                          <a:ea typeface="Poppins"/>
                          <a:cs typeface="Poppins"/>
                          <a:sym typeface="Poppins"/>
                        </a:rPr>
                        <a:t>YES</a:t>
                      </a:r>
                      <a:endParaRPr/>
                    </a:p>
                  </a:txBody>
                  <a:tcPr marT="0" marB="0" marR="0" marL="0"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chemeClr val="accent5"/>
                      </a:solidFill>
                      <a:prstDash val="dash"/>
                      <a:round/>
                      <a:headEnd len="sm" w="sm" type="none"/>
                      <a:tailEnd len="sm" w="sm" type="none"/>
                    </a:lnB>
                    <a:solidFill>
                      <a:srgbClr val="FFFFFF"/>
                    </a:solidFill>
                  </a:tcPr>
                </a:tc>
                <a:tc>
                  <a:txBody>
                    <a:bodyPr/>
                    <a:lstStyle/>
                    <a:p>
                      <a:pPr indent="0" lvl="0" marL="0" marR="0" rtl="0" algn="ctr">
                        <a:lnSpc>
                          <a:spcPct val="191111"/>
                        </a:lnSpc>
                        <a:spcBef>
                          <a:spcPts val="0"/>
                        </a:spcBef>
                        <a:spcAft>
                          <a:spcPts val="0"/>
                        </a:spcAft>
                        <a:buNone/>
                      </a:pPr>
                      <a:r>
                        <a:rPr b="0" i="0" lang="en-US" sz="900" u="none" cap="none" strike="noStrike">
                          <a:solidFill>
                            <a:schemeClr val="dk1"/>
                          </a:solidFill>
                          <a:latin typeface="Poppins"/>
                          <a:ea typeface="Poppins"/>
                          <a:cs typeface="Poppins"/>
                          <a:sym typeface="Poppins"/>
                        </a:rPr>
                        <a:t>Realized competitive</a:t>
                      </a:r>
                      <a:endParaRPr/>
                    </a:p>
                    <a:p>
                      <a:pPr indent="0" lvl="0" marL="0" marR="0" rtl="0" algn="ctr">
                        <a:lnSpc>
                          <a:spcPct val="191111"/>
                        </a:lnSpc>
                        <a:spcBef>
                          <a:spcPts val="0"/>
                        </a:spcBef>
                        <a:spcAft>
                          <a:spcPts val="0"/>
                        </a:spcAft>
                        <a:buNone/>
                      </a:pPr>
                      <a:r>
                        <a:rPr b="0" i="0" lang="en-US" sz="900" u="none" cap="none" strike="noStrike">
                          <a:solidFill>
                            <a:schemeClr val="dk1"/>
                          </a:solidFill>
                          <a:latin typeface="Poppins"/>
                          <a:ea typeface="Poppins"/>
                          <a:cs typeface="Poppins"/>
                          <a:sym typeface="Poppins"/>
                        </a:rPr>
                        <a:t>Parity</a:t>
                      </a:r>
                      <a:endParaRPr/>
                    </a:p>
                  </a:txBody>
                  <a:tcPr marT="0" marB="0" marR="0" marL="0" anchor="ctr">
                    <a:lnL cap="flat" cmpd="sng" w="9525">
                      <a:solidFill>
                        <a:schemeClr val="accent5"/>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5"/>
                      </a:solidFill>
                      <a:prstDash val="dash"/>
                      <a:round/>
                      <a:headEnd len="sm" w="sm" type="none"/>
                      <a:tailEnd len="sm" w="sm" type="none"/>
                    </a:lnT>
                    <a:lnB cap="flat" cmpd="sng" w="9525">
                      <a:solidFill>
                        <a:schemeClr val="accent5"/>
                      </a:solidFill>
                      <a:prstDash val="dash"/>
                      <a:round/>
                      <a:headEnd len="sm" w="sm" type="none"/>
                      <a:tailEnd len="sm" w="sm" type="none"/>
                    </a:lnB>
                    <a:solidFill>
                      <a:srgbClr val="FFFFFF"/>
                    </a:solidFill>
                  </a:tcPr>
                </a:tc>
              </a:tr>
              <a:tr h="821575">
                <a:tc>
                  <a:txBody>
                    <a:bodyPr/>
                    <a:lstStyle/>
                    <a:p>
                      <a:pPr indent="0" lvl="0" marL="0" marR="0" rtl="0" algn="l">
                        <a:lnSpc>
                          <a:spcPct val="156363"/>
                        </a:lnSpc>
                        <a:spcBef>
                          <a:spcPts val="0"/>
                        </a:spcBef>
                        <a:spcAft>
                          <a:spcPts val="0"/>
                        </a:spcAft>
                        <a:buNone/>
                      </a:pPr>
                      <a:r>
                        <a:rPr b="0" i="0" lang="en-US" sz="1100" u="none" cap="none" strike="noStrike">
                          <a:solidFill>
                            <a:schemeClr val="lt1"/>
                          </a:solidFill>
                          <a:latin typeface="Poppins"/>
                          <a:ea typeface="Poppins"/>
                          <a:cs typeface="Poppins"/>
                          <a:sym typeface="Poppins"/>
                        </a:rPr>
                        <a:t>Delightful customer experience</a:t>
                      </a:r>
                      <a:endParaRPr/>
                    </a:p>
                  </a:txBody>
                  <a:tcPr marT="0" marB="0" marR="0" marL="21600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marR="0" rtl="0" algn="ctr">
                        <a:lnSpc>
                          <a:spcPct val="132307"/>
                        </a:lnSpc>
                        <a:spcBef>
                          <a:spcPts val="0"/>
                        </a:spcBef>
                        <a:spcAft>
                          <a:spcPts val="0"/>
                        </a:spcAft>
                        <a:buNone/>
                      </a:pPr>
                      <a:r>
                        <a:rPr b="0" i="0" lang="en-US" sz="1300" u="none" cap="none" strike="noStrike">
                          <a:solidFill>
                            <a:srgbClr val="6F6F6F"/>
                          </a:solidFill>
                          <a:latin typeface="Poppins"/>
                          <a:ea typeface="Poppins"/>
                          <a:cs typeface="Poppins"/>
                          <a:sym typeface="Poppins"/>
                        </a:rPr>
                        <a:t>YES</a:t>
                      </a:r>
                      <a:endParaRPr/>
                    </a:p>
                  </a:txBody>
                  <a:tcPr marT="0" marB="0" marR="0" marL="0" anchor="ctr">
                    <a:lnL cap="flat" cmpd="sng" w="28575">
                      <a:solidFill>
                        <a:schemeClr val="lt1"/>
                      </a:solidFill>
                      <a:prstDash val="solid"/>
                      <a:round/>
                      <a:headEnd len="sm" w="sm" type="none"/>
                      <a:tailEnd len="sm" w="sm" type="none"/>
                    </a:lnL>
                    <a:lnR cap="flat" cmpd="sng" w="9525">
                      <a:solidFill>
                        <a:schemeClr val="accent5"/>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32307"/>
                        </a:lnSpc>
                        <a:spcBef>
                          <a:spcPts val="0"/>
                        </a:spcBef>
                        <a:spcAft>
                          <a:spcPts val="0"/>
                        </a:spcAft>
                        <a:buNone/>
                      </a:pPr>
                      <a:r>
                        <a:rPr b="0" i="0" lang="en-US" sz="1300" u="none" cap="none" strike="noStrike">
                          <a:solidFill>
                            <a:srgbClr val="6F6F6F"/>
                          </a:solidFill>
                          <a:latin typeface="Poppins"/>
                          <a:ea typeface="Poppins"/>
                          <a:cs typeface="Poppins"/>
                          <a:sym typeface="Poppins"/>
                        </a:rPr>
                        <a:t>NO</a:t>
                      </a:r>
                      <a:endParaRPr/>
                    </a:p>
                  </a:txBody>
                  <a:tcPr marT="0" marB="0" marR="0" marL="0"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32307"/>
                        </a:lnSpc>
                        <a:spcBef>
                          <a:spcPts val="0"/>
                        </a:spcBef>
                        <a:spcAft>
                          <a:spcPts val="0"/>
                        </a:spcAft>
                        <a:buNone/>
                      </a:pPr>
                      <a:r>
                        <a:rPr b="0" i="0" lang="en-US" sz="1300" u="none" cap="none" strike="noStrike">
                          <a:solidFill>
                            <a:srgbClr val="6F6F6F"/>
                          </a:solidFill>
                          <a:latin typeface="Poppins"/>
                          <a:ea typeface="Poppins"/>
                          <a:cs typeface="Poppins"/>
                          <a:sym typeface="Poppins"/>
                        </a:rPr>
                        <a:t>YES</a:t>
                      </a:r>
                      <a:endParaRPr/>
                    </a:p>
                  </a:txBody>
                  <a:tcPr marT="0" marB="0" marR="0" marL="0"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32307"/>
                        </a:lnSpc>
                        <a:spcBef>
                          <a:spcPts val="0"/>
                        </a:spcBef>
                        <a:spcAft>
                          <a:spcPts val="0"/>
                        </a:spcAft>
                        <a:buNone/>
                      </a:pPr>
                      <a:r>
                        <a:rPr b="0" i="0" lang="en-US" sz="1300" u="none" cap="none" strike="noStrike">
                          <a:solidFill>
                            <a:srgbClr val="6F6F6F"/>
                          </a:solidFill>
                          <a:latin typeface="Poppins"/>
                          <a:ea typeface="Poppins"/>
                          <a:cs typeface="Poppins"/>
                          <a:sym typeface="Poppins"/>
                        </a:rPr>
                        <a:t>YES</a:t>
                      </a:r>
                      <a:endParaRPr/>
                    </a:p>
                  </a:txBody>
                  <a:tcPr marT="0" marB="0" marR="0" marL="0" anchor="ctr">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91111"/>
                        </a:lnSpc>
                        <a:spcBef>
                          <a:spcPts val="0"/>
                        </a:spcBef>
                        <a:spcAft>
                          <a:spcPts val="0"/>
                        </a:spcAft>
                        <a:buNone/>
                      </a:pPr>
                      <a:r>
                        <a:rPr b="0" i="0" lang="en-US" sz="900" u="none" cap="none" strike="noStrike">
                          <a:solidFill>
                            <a:schemeClr val="dk1"/>
                          </a:solidFill>
                          <a:latin typeface="Poppins"/>
                          <a:ea typeface="Poppins"/>
                          <a:cs typeface="Poppins"/>
                          <a:sym typeface="Poppins"/>
                        </a:rPr>
                        <a:t>Realized temporary competitive</a:t>
                      </a:r>
                      <a:endParaRPr/>
                    </a:p>
                    <a:p>
                      <a:pPr indent="0" lvl="0" marL="0" marR="0" rtl="0" algn="ctr">
                        <a:lnSpc>
                          <a:spcPct val="191111"/>
                        </a:lnSpc>
                        <a:spcBef>
                          <a:spcPts val="0"/>
                        </a:spcBef>
                        <a:spcAft>
                          <a:spcPts val="0"/>
                        </a:spcAft>
                        <a:buNone/>
                      </a:pPr>
                      <a:r>
                        <a:rPr b="0" i="0" lang="en-US" sz="900" u="none" cap="none" strike="noStrike">
                          <a:solidFill>
                            <a:schemeClr val="dk1"/>
                          </a:solidFill>
                          <a:latin typeface="Poppins"/>
                          <a:ea typeface="Poppins"/>
                          <a:cs typeface="Poppins"/>
                          <a:sym typeface="Poppins"/>
                        </a:rPr>
                        <a:t>Advantage</a:t>
                      </a:r>
                      <a:endParaRPr/>
                    </a:p>
                  </a:txBody>
                  <a:tcPr marT="0" marB="0" marR="0" marL="0" anchor="ctr">
                    <a:lnL cap="flat" cmpd="sng" w="9525">
                      <a:solidFill>
                        <a:schemeClr val="accent5"/>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5"/>
                      </a:solidFill>
                      <a:prstDash val="dash"/>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603" name="Google Shape;603;p31"/>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32"/>
          <p:cNvSpPr/>
          <p:nvPr/>
        </p:nvSpPr>
        <p:spPr>
          <a:xfrm>
            <a:off x="883699" y="883608"/>
            <a:ext cx="10424602" cy="5090783"/>
          </a:xfrm>
          <a:prstGeom prst="roundRect">
            <a:avLst>
              <a:gd fmla="val 598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p:txBody>
      </p:sp>
      <p:graphicFrame>
        <p:nvGraphicFramePr>
          <p:cNvPr id="610" name="Google Shape;610;p32"/>
          <p:cNvGraphicFramePr/>
          <p:nvPr/>
        </p:nvGraphicFramePr>
        <p:xfrm>
          <a:off x="1290000" y="1209199"/>
          <a:ext cx="3000000" cy="3000000"/>
        </p:xfrm>
        <a:graphic>
          <a:graphicData uri="http://schemas.openxmlformats.org/drawingml/2006/table">
            <a:tbl>
              <a:tblPr bandRow="1" firstRow="1">
                <a:noFill/>
                <a:tableStyleId>{2DF8D948-624D-4247-A82A-683930263FEA}</a:tableStyleId>
              </a:tblPr>
              <a:tblGrid>
                <a:gridCol w="1548000"/>
                <a:gridCol w="936000"/>
                <a:gridCol w="936000"/>
                <a:gridCol w="936000"/>
                <a:gridCol w="936000"/>
                <a:gridCol w="2160000"/>
                <a:gridCol w="2160000"/>
              </a:tblGrid>
              <a:tr h="659450">
                <a:tc>
                  <a:txBody>
                    <a:bodyPr/>
                    <a:lstStyle/>
                    <a:p>
                      <a:pPr indent="0" lvl="0" marL="0" marR="0" rtl="0" algn="l">
                        <a:lnSpc>
                          <a:spcPct val="162000"/>
                        </a:lnSpc>
                        <a:spcBef>
                          <a:spcPts val="0"/>
                        </a:spcBef>
                        <a:spcAft>
                          <a:spcPts val="0"/>
                        </a:spcAft>
                        <a:buClr>
                          <a:schemeClr val="lt1"/>
                        </a:buClr>
                        <a:buSzPts val="1000"/>
                        <a:buFont typeface="Poppins"/>
                        <a:buNone/>
                      </a:pPr>
                      <a:r>
                        <a:rPr b="1" i="0" lang="en-US" sz="1000" u="none" cap="none" strike="noStrike">
                          <a:solidFill>
                            <a:schemeClr val="lt1"/>
                          </a:solidFill>
                          <a:latin typeface="Poppins"/>
                          <a:ea typeface="Poppins"/>
                          <a:cs typeface="Poppins"/>
                          <a:sym typeface="Poppins"/>
                        </a:rPr>
                        <a:t>FEATURES</a:t>
                      </a:r>
                      <a:endParaRPr/>
                    </a:p>
                  </a:txBody>
                  <a:tcPr marT="0" marB="0" marR="0" marL="14400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1"/>
                    </a:solidFill>
                  </a:tcPr>
                </a:tc>
                <a:tc>
                  <a:txBody>
                    <a:bodyPr/>
                    <a:lstStyle/>
                    <a:p>
                      <a:pPr indent="0" lvl="0" marL="0" marR="0" rtl="0" algn="ctr">
                        <a:lnSpc>
                          <a:spcPct val="162000"/>
                        </a:lnSpc>
                        <a:spcBef>
                          <a:spcPts val="0"/>
                        </a:spcBef>
                        <a:spcAft>
                          <a:spcPts val="0"/>
                        </a:spcAft>
                        <a:buClr>
                          <a:schemeClr val="lt1"/>
                        </a:buClr>
                        <a:buSzPts val="1000"/>
                        <a:buFont typeface="Poppins"/>
                        <a:buNone/>
                      </a:pPr>
                      <a:r>
                        <a:rPr b="1" i="0" lang="en-US" sz="1000" u="none" cap="none" strike="noStrike">
                          <a:solidFill>
                            <a:schemeClr val="lt1"/>
                          </a:solidFill>
                          <a:latin typeface="Poppins"/>
                          <a:ea typeface="Poppins"/>
                          <a:cs typeface="Poppins"/>
                          <a:sym typeface="Poppins"/>
                        </a:rPr>
                        <a:t>VALUE </a:t>
                      </a:r>
                      <a:endParaRPr/>
                    </a:p>
                  </a:txBody>
                  <a:tcPr marT="48400" marB="48400" marR="0"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1"/>
                    </a:solidFill>
                  </a:tcPr>
                </a:tc>
                <a:tc>
                  <a:txBody>
                    <a:bodyPr/>
                    <a:lstStyle/>
                    <a:p>
                      <a:pPr indent="0" lvl="0" marL="0" marR="0" rtl="0" algn="ctr">
                        <a:lnSpc>
                          <a:spcPct val="162000"/>
                        </a:lnSpc>
                        <a:spcBef>
                          <a:spcPts val="0"/>
                        </a:spcBef>
                        <a:spcAft>
                          <a:spcPts val="0"/>
                        </a:spcAft>
                        <a:buClr>
                          <a:schemeClr val="lt1"/>
                        </a:buClr>
                        <a:buSzPts val="1000"/>
                        <a:buFont typeface="Poppins"/>
                        <a:buNone/>
                      </a:pPr>
                      <a:r>
                        <a:rPr b="1" i="0" lang="en-US" sz="1000" u="none" cap="none" strike="noStrike">
                          <a:solidFill>
                            <a:schemeClr val="lt1"/>
                          </a:solidFill>
                          <a:latin typeface="Poppins"/>
                          <a:ea typeface="Poppins"/>
                          <a:cs typeface="Poppins"/>
                          <a:sym typeface="Poppins"/>
                        </a:rPr>
                        <a:t>RARE</a:t>
                      </a:r>
                      <a:endParaRPr/>
                    </a:p>
                  </a:txBody>
                  <a:tcPr marT="48400" marB="48400" marR="0"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1"/>
                    </a:solidFill>
                  </a:tcPr>
                </a:tc>
                <a:tc>
                  <a:txBody>
                    <a:bodyPr/>
                    <a:lstStyle/>
                    <a:p>
                      <a:pPr indent="0" lvl="0" marL="0" marR="0" rtl="0" algn="ctr">
                        <a:lnSpc>
                          <a:spcPct val="162000"/>
                        </a:lnSpc>
                        <a:spcBef>
                          <a:spcPts val="0"/>
                        </a:spcBef>
                        <a:spcAft>
                          <a:spcPts val="0"/>
                        </a:spcAft>
                        <a:buClr>
                          <a:schemeClr val="lt1"/>
                        </a:buClr>
                        <a:buSzPts val="1000"/>
                        <a:buFont typeface="Poppins"/>
                        <a:buNone/>
                      </a:pPr>
                      <a:r>
                        <a:rPr b="1" i="0" lang="en-US" sz="1000" u="none" cap="none" strike="noStrike">
                          <a:solidFill>
                            <a:schemeClr val="lt1"/>
                          </a:solidFill>
                          <a:latin typeface="Poppins"/>
                          <a:ea typeface="Poppins"/>
                          <a:cs typeface="Poppins"/>
                          <a:sym typeface="Poppins"/>
                        </a:rPr>
                        <a:t>INIMITABILITY</a:t>
                      </a:r>
                      <a:endParaRPr/>
                    </a:p>
                  </a:txBody>
                  <a:tcPr marT="48400" marB="48400" marR="0"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1"/>
                    </a:solidFill>
                  </a:tcPr>
                </a:tc>
                <a:tc>
                  <a:txBody>
                    <a:bodyPr/>
                    <a:lstStyle/>
                    <a:p>
                      <a:pPr indent="0" lvl="0" marL="0" marR="0" rtl="0" algn="ctr">
                        <a:lnSpc>
                          <a:spcPct val="162000"/>
                        </a:lnSpc>
                        <a:spcBef>
                          <a:spcPts val="0"/>
                        </a:spcBef>
                        <a:spcAft>
                          <a:spcPts val="0"/>
                        </a:spcAft>
                        <a:buClr>
                          <a:schemeClr val="lt1"/>
                        </a:buClr>
                        <a:buSzPts val="1000"/>
                        <a:buFont typeface="Poppins"/>
                        <a:buNone/>
                      </a:pPr>
                      <a:r>
                        <a:rPr b="1" i="0" lang="en-US" sz="1000" u="none" cap="none" strike="noStrike">
                          <a:solidFill>
                            <a:schemeClr val="lt1"/>
                          </a:solidFill>
                          <a:latin typeface="Poppins"/>
                          <a:ea typeface="Poppins"/>
                          <a:cs typeface="Poppins"/>
                          <a:sym typeface="Poppins"/>
                        </a:rPr>
                        <a:t>ORGANIZED</a:t>
                      </a:r>
                      <a:endParaRPr/>
                    </a:p>
                  </a:txBody>
                  <a:tcPr marT="48400" marB="48400" marR="0"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1"/>
                    </a:solidFill>
                  </a:tcPr>
                </a:tc>
                <a:tc>
                  <a:txBody>
                    <a:bodyPr/>
                    <a:lstStyle/>
                    <a:p>
                      <a:pPr indent="0" lvl="0" marL="0" marR="0" rtl="0" algn="ctr">
                        <a:lnSpc>
                          <a:spcPct val="162000"/>
                        </a:lnSpc>
                        <a:spcBef>
                          <a:spcPts val="0"/>
                        </a:spcBef>
                        <a:spcAft>
                          <a:spcPts val="0"/>
                        </a:spcAft>
                        <a:buClr>
                          <a:schemeClr val="lt1"/>
                        </a:buClr>
                        <a:buSzPts val="1000"/>
                        <a:buFont typeface="Poppins"/>
                        <a:buNone/>
                      </a:pPr>
                      <a:r>
                        <a:rPr b="1" i="0" lang="en-US" sz="1000" u="none" cap="none" strike="noStrike">
                          <a:solidFill>
                            <a:schemeClr val="lt1"/>
                          </a:solidFill>
                          <a:latin typeface="Poppins"/>
                          <a:ea typeface="Poppins"/>
                          <a:cs typeface="Poppins"/>
                          <a:sym typeface="Poppins"/>
                        </a:rPr>
                        <a:t>COMPETITIVE IMPLICATIONS</a:t>
                      </a:r>
                      <a:endParaRPr/>
                    </a:p>
                  </a:txBody>
                  <a:tcPr marT="48400" marB="48400" marR="0"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1"/>
                    </a:solidFill>
                  </a:tcPr>
                </a:tc>
                <a:tc>
                  <a:txBody>
                    <a:bodyPr/>
                    <a:lstStyle/>
                    <a:p>
                      <a:pPr indent="0" lvl="0" marL="0" marR="0" rtl="0" algn="ctr">
                        <a:lnSpc>
                          <a:spcPct val="162000"/>
                        </a:lnSpc>
                        <a:spcBef>
                          <a:spcPts val="0"/>
                        </a:spcBef>
                        <a:spcAft>
                          <a:spcPts val="0"/>
                        </a:spcAft>
                        <a:buClr>
                          <a:schemeClr val="lt1"/>
                        </a:buClr>
                        <a:buSzPts val="1000"/>
                        <a:buFont typeface="Poppins"/>
                        <a:buNone/>
                      </a:pPr>
                      <a:r>
                        <a:rPr b="1" i="0" lang="en-US" sz="1000" u="none" cap="none" strike="noStrike">
                          <a:solidFill>
                            <a:schemeClr val="lt1"/>
                          </a:solidFill>
                          <a:latin typeface="Poppins"/>
                          <a:ea typeface="Poppins"/>
                          <a:cs typeface="Poppins"/>
                          <a:sym typeface="Poppins"/>
                        </a:rPr>
                        <a:t>ECONOMIC IMPLICATIONS</a:t>
                      </a:r>
                      <a:endParaRPr/>
                    </a:p>
                  </a:txBody>
                  <a:tcPr marT="0" marB="0" marR="0" marL="0" anchor="ctr">
                    <a:lnL cap="flat" cmpd="sng" w="2857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1"/>
                    </a:solidFill>
                  </a:tcPr>
                </a:tc>
              </a:tr>
              <a:tr h="645900">
                <a:tc>
                  <a:txBody>
                    <a:bodyPr/>
                    <a:lstStyle/>
                    <a:p>
                      <a:pPr indent="0" lvl="0" marL="0" marR="0" rtl="0" algn="l">
                        <a:lnSpc>
                          <a:spcPct val="154285"/>
                        </a:lnSpc>
                        <a:spcBef>
                          <a:spcPts val="0"/>
                        </a:spcBef>
                        <a:spcAft>
                          <a:spcPts val="0"/>
                        </a:spcAft>
                        <a:buClr>
                          <a:srgbClr val="6F6F6F"/>
                        </a:buClr>
                        <a:buSzPts val="1050"/>
                        <a:buFont typeface="Poppins"/>
                        <a:buNone/>
                      </a:pPr>
                      <a:r>
                        <a:rPr b="0" i="0" lang="en-US" sz="1050" u="none" cap="none" strike="noStrike">
                          <a:solidFill>
                            <a:schemeClr val="lt1"/>
                          </a:solidFill>
                          <a:latin typeface="Poppins"/>
                          <a:ea typeface="Poppins"/>
                          <a:cs typeface="Poppins"/>
                          <a:sym typeface="Poppins"/>
                        </a:rPr>
                        <a:t>Feature 01</a:t>
                      </a:r>
                      <a:endParaRPr>
                        <a:solidFill>
                          <a:schemeClr val="lt1"/>
                        </a:solidFill>
                      </a:endParaRPr>
                    </a:p>
                  </a:txBody>
                  <a:tcPr marT="0" marB="0"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rgbClr val="F2F2F2"/>
                      </a:solidFill>
                      <a:prstDash val="solid"/>
                      <a:round/>
                      <a:headEnd len="sm" w="sm" type="none"/>
                      <a:tailEnd len="sm" w="sm" type="none"/>
                    </a:lnB>
                    <a:solidFill>
                      <a:schemeClr val="accent4"/>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Yes</a:t>
                      </a:r>
                      <a:endParaRPr/>
                    </a:p>
                  </a:txBody>
                  <a:tcPr marT="48400" marB="48400" marR="96775" marL="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No</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Yes</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Yes</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57777"/>
                        </a:lnSpc>
                        <a:spcBef>
                          <a:spcPts val="0"/>
                        </a:spcBef>
                        <a:spcAft>
                          <a:spcPts val="0"/>
                        </a:spcAft>
                        <a:buNone/>
                      </a:pPr>
                      <a:r>
                        <a:rPr b="0" i="0" lang="en-US" sz="900" u="none" cap="none" strike="noStrike">
                          <a:solidFill>
                            <a:srgbClr val="3F3F3F"/>
                          </a:solidFill>
                          <a:latin typeface="Poppins"/>
                          <a:ea typeface="Poppins"/>
                          <a:cs typeface="Poppins"/>
                          <a:sym typeface="Poppins"/>
                        </a:rPr>
                        <a:t>Unused competitive</a:t>
                      </a:r>
                      <a:endParaRPr/>
                    </a:p>
                    <a:p>
                      <a:pPr indent="0" lvl="0" marL="0" marR="0" rtl="0" algn="ctr">
                        <a:lnSpc>
                          <a:spcPct val="157777"/>
                        </a:lnSpc>
                        <a:spcBef>
                          <a:spcPts val="0"/>
                        </a:spcBef>
                        <a:spcAft>
                          <a:spcPts val="0"/>
                        </a:spcAft>
                        <a:buNone/>
                      </a:pPr>
                      <a:r>
                        <a:rPr b="0" i="0" lang="en-US" sz="900" u="none" cap="none" strike="noStrike">
                          <a:solidFill>
                            <a:srgbClr val="3F3F3F"/>
                          </a:solidFill>
                          <a:latin typeface="Poppins"/>
                          <a:ea typeface="Poppins"/>
                          <a:cs typeface="Poppins"/>
                          <a:sym typeface="Poppins"/>
                        </a:rPr>
                        <a:t>Advantage</a:t>
                      </a:r>
                      <a:endParaRPr/>
                    </a:p>
                  </a:txBody>
                  <a:tcPr marT="48400" marB="48400" marR="96775" marL="0" anchor="ctr">
                    <a:lnL cap="flat" cmpd="sng" w="28575">
                      <a:solidFill>
                        <a:schemeClr val="lt1"/>
                      </a:solidFill>
                      <a:prstDash val="solid"/>
                      <a:round/>
                      <a:headEnd len="sm" w="sm" type="none"/>
                      <a:tailEnd len="sm" w="sm" type="none"/>
                    </a:lnL>
                    <a:lnR cap="flat" cmpd="sng" w="28575">
                      <a:solidFill>
                        <a:srgbClr val="F2F2F2"/>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rgbClr val="F2F2F2"/>
                      </a:solidFill>
                      <a:prstDash val="solid"/>
                      <a:round/>
                      <a:headEnd len="sm" w="sm" type="none"/>
                      <a:tailEnd len="sm" w="sm" type="none"/>
                    </a:lnB>
                    <a:solidFill>
                      <a:schemeClr val="lt1"/>
                    </a:solidFill>
                  </a:tcPr>
                </a:tc>
                <a:tc>
                  <a:txBody>
                    <a:bodyPr/>
                    <a:lstStyle/>
                    <a:p>
                      <a:pPr indent="0" lvl="0" marL="0" marR="0" rtl="0" algn="ctr">
                        <a:lnSpc>
                          <a:spcPct val="157777"/>
                        </a:lnSpc>
                        <a:spcBef>
                          <a:spcPts val="0"/>
                        </a:spcBef>
                        <a:spcAft>
                          <a:spcPts val="0"/>
                        </a:spcAft>
                        <a:buNone/>
                      </a:pPr>
                      <a:r>
                        <a:rPr b="0" i="0" lang="en-US" sz="900" u="none" cap="none" strike="noStrike">
                          <a:solidFill>
                            <a:schemeClr val="lt1"/>
                          </a:solidFill>
                          <a:latin typeface="Poppins"/>
                          <a:ea typeface="Poppins"/>
                          <a:cs typeface="Poppins"/>
                          <a:sym typeface="Poppins"/>
                        </a:rPr>
                        <a:t>Above normal</a:t>
                      </a:r>
                      <a:endParaRPr>
                        <a:solidFill>
                          <a:schemeClr val="lt1"/>
                        </a:solidFill>
                      </a:endParaRPr>
                    </a:p>
                  </a:txBody>
                  <a:tcPr marT="0" marB="0" marR="0" marL="0" anchor="ctr">
                    <a:lnL cap="flat" cmpd="sng" w="2857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rgbClr val="F2F2F2"/>
                      </a:solidFill>
                      <a:prstDash val="solid"/>
                      <a:round/>
                      <a:headEnd len="sm" w="sm" type="none"/>
                      <a:tailEnd len="sm" w="sm" type="none"/>
                    </a:lnB>
                    <a:solidFill>
                      <a:schemeClr val="accent4"/>
                    </a:solidFill>
                  </a:tcPr>
                </a:tc>
              </a:tr>
              <a:tr h="613975">
                <a:tc>
                  <a:txBody>
                    <a:bodyPr/>
                    <a:lstStyle/>
                    <a:p>
                      <a:pPr indent="0" lvl="0" marL="0" marR="0" rtl="0" algn="l">
                        <a:lnSpc>
                          <a:spcPct val="154285"/>
                        </a:lnSpc>
                        <a:spcBef>
                          <a:spcPts val="0"/>
                        </a:spcBef>
                        <a:spcAft>
                          <a:spcPts val="0"/>
                        </a:spcAft>
                        <a:buClr>
                          <a:srgbClr val="6F6F6F"/>
                        </a:buClr>
                        <a:buSzPts val="1050"/>
                        <a:buFont typeface="Poppins"/>
                        <a:buNone/>
                      </a:pPr>
                      <a:r>
                        <a:rPr b="0" i="0" lang="en-US" sz="1050" u="none" cap="none" strike="noStrike">
                          <a:solidFill>
                            <a:srgbClr val="6F6F6F"/>
                          </a:solidFill>
                          <a:latin typeface="Poppins"/>
                          <a:ea typeface="Poppins"/>
                          <a:cs typeface="Poppins"/>
                          <a:sym typeface="Poppins"/>
                        </a:rPr>
                        <a:t>Feature 02</a:t>
                      </a:r>
                      <a:endParaRPr/>
                    </a:p>
                  </a:txBody>
                  <a:tcPr marT="0" marB="0"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F2F2F2"/>
                      </a:solidFill>
                      <a:prstDash val="solid"/>
                      <a:round/>
                      <a:headEnd len="sm" w="sm" type="none"/>
                      <a:tailEnd len="sm" w="sm" type="none"/>
                    </a:lnT>
                    <a:lnB cap="flat" cmpd="sng" w="28575">
                      <a:solidFill>
                        <a:srgbClr val="F2F2F2"/>
                      </a:solidFill>
                      <a:prstDash val="solid"/>
                      <a:round/>
                      <a:headEnd len="sm" w="sm" type="none"/>
                      <a:tailEnd len="sm" w="sm" type="none"/>
                    </a:lnB>
                    <a:solidFill>
                      <a:srgbClr val="D9D9D9"/>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No</a:t>
                      </a:r>
                      <a:endParaRPr/>
                    </a:p>
                  </a:txBody>
                  <a:tcPr marT="48400" marB="48400" marR="96775" marL="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No</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Yes</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Yes</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57777"/>
                        </a:lnSpc>
                        <a:spcBef>
                          <a:spcPts val="0"/>
                        </a:spcBef>
                        <a:spcAft>
                          <a:spcPts val="0"/>
                        </a:spcAft>
                        <a:buNone/>
                      </a:pPr>
                      <a:r>
                        <a:rPr b="0" i="0" lang="en-US" sz="900" u="none" cap="none" strike="noStrike">
                          <a:solidFill>
                            <a:srgbClr val="3F3F3F"/>
                          </a:solidFill>
                          <a:latin typeface="Poppins"/>
                          <a:ea typeface="Poppins"/>
                          <a:cs typeface="Poppins"/>
                          <a:sym typeface="Poppins"/>
                        </a:rPr>
                        <a:t>Sustainable competitive </a:t>
                      </a:r>
                      <a:endParaRPr/>
                    </a:p>
                    <a:p>
                      <a:pPr indent="0" lvl="0" marL="0" marR="0" rtl="0" algn="ctr">
                        <a:lnSpc>
                          <a:spcPct val="157777"/>
                        </a:lnSpc>
                        <a:spcBef>
                          <a:spcPts val="0"/>
                        </a:spcBef>
                        <a:spcAft>
                          <a:spcPts val="0"/>
                        </a:spcAft>
                        <a:buNone/>
                      </a:pPr>
                      <a:r>
                        <a:rPr b="0" i="0" lang="en-US" sz="900" u="none" cap="none" strike="noStrike">
                          <a:solidFill>
                            <a:srgbClr val="3F3F3F"/>
                          </a:solidFill>
                          <a:latin typeface="Poppins"/>
                          <a:ea typeface="Poppins"/>
                          <a:cs typeface="Poppins"/>
                          <a:sym typeface="Poppins"/>
                        </a:rPr>
                        <a:t>Advantage</a:t>
                      </a:r>
                      <a:endParaRPr/>
                    </a:p>
                  </a:txBody>
                  <a:tcPr marT="48400" marB="48400" marR="96775" marL="0" anchor="ctr">
                    <a:lnL cap="flat" cmpd="sng" w="28575">
                      <a:solidFill>
                        <a:schemeClr val="lt1"/>
                      </a:solidFill>
                      <a:prstDash val="solid"/>
                      <a:round/>
                      <a:headEnd len="sm" w="sm" type="none"/>
                      <a:tailEnd len="sm" w="sm" type="none"/>
                    </a:lnL>
                    <a:lnR cap="flat" cmpd="sng" w="28575">
                      <a:solidFill>
                        <a:srgbClr val="F2F2F2"/>
                      </a:solidFill>
                      <a:prstDash val="solid"/>
                      <a:round/>
                      <a:headEnd len="sm" w="sm" type="none"/>
                      <a:tailEnd len="sm" w="sm" type="none"/>
                    </a:lnR>
                    <a:lnT cap="flat" cmpd="sng" w="28575">
                      <a:solidFill>
                        <a:srgbClr val="F2F2F2"/>
                      </a:solidFill>
                      <a:prstDash val="solid"/>
                      <a:round/>
                      <a:headEnd len="sm" w="sm" type="none"/>
                      <a:tailEnd len="sm" w="sm" type="none"/>
                    </a:lnT>
                    <a:lnB cap="flat" cmpd="sng" w="28575">
                      <a:solidFill>
                        <a:srgbClr val="F2F2F2"/>
                      </a:solidFill>
                      <a:prstDash val="solid"/>
                      <a:round/>
                      <a:headEnd len="sm" w="sm" type="none"/>
                      <a:tailEnd len="sm" w="sm" type="none"/>
                    </a:lnB>
                    <a:solidFill>
                      <a:schemeClr val="lt1"/>
                    </a:solidFill>
                  </a:tcPr>
                </a:tc>
                <a:tc>
                  <a:txBody>
                    <a:bodyPr/>
                    <a:lstStyle/>
                    <a:p>
                      <a:pPr indent="0" lvl="0" marL="0" marR="0" rtl="0" algn="ctr">
                        <a:lnSpc>
                          <a:spcPct val="157777"/>
                        </a:lnSpc>
                        <a:spcBef>
                          <a:spcPts val="0"/>
                        </a:spcBef>
                        <a:spcAft>
                          <a:spcPts val="0"/>
                        </a:spcAft>
                        <a:buNone/>
                      </a:pPr>
                      <a:r>
                        <a:rPr b="0" i="0" lang="en-US" sz="900" u="none" cap="none" strike="noStrike">
                          <a:solidFill>
                            <a:srgbClr val="3F3F3F"/>
                          </a:solidFill>
                          <a:latin typeface="Poppins"/>
                          <a:ea typeface="Poppins"/>
                          <a:cs typeface="Poppins"/>
                          <a:sym typeface="Poppins"/>
                        </a:rPr>
                        <a:t>Normal</a:t>
                      </a:r>
                      <a:endParaRPr/>
                    </a:p>
                  </a:txBody>
                  <a:tcPr marT="0" marB="0" marR="0" marL="0" anchor="ctr">
                    <a:lnL cap="flat" cmpd="sng" w="2857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F2F2F2"/>
                      </a:solidFill>
                      <a:prstDash val="solid"/>
                      <a:round/>
                      <a:headEnd len="sm" w="sm" type="none"/>
                      <a:tailEnd len="sm" w="sm" type="none"/>
                    </a:lnT>
                    <a:lnB cap="flat" cmpd="sng" w="28575">
                      <a:solidFill>
                        <a:srgbClr val="F2F2F2"/>
                      </a:solidFill>
                      <a:prstDash val="solid"/>
                      <a:round/>
                      <a:headEnd len="sm" w="sm" type="none"/>
                      <a:tailEnd len="sm" w="sm" type="none"/>
                    </a:lnB>
                    <a:solidFill>
                      <a:srgbClr val="D9D9D9"/>
                    </a:solidFill>
                  </a:tcPr>
                </a:tc>
              </a:tr>
              <a:tr h="613975">
                <a:tc>
                  <a:txBody>
                    <a:bodyPr/>
                    <a:lstStyle/>
                    <a:p>
                      <a:pPr indent="0" lvl="0" marL="0" marR="0" rtl="0" algn="l">
                        <a:lnSpc>
                          <a:spcPct val="154285"/>
                        </a:lnSpc>
                        <a:spcBef>
                          <a:spcPts val="0"/>
                        </a:spcBef>
                        <a:spcAft>
                          <a:spcPts val="0"/>
                        </a:spcAft>
                        <a:buClr>
                          <a:srgbClr val="6F6F6F"/>
                        </a:buClr>
                        <a:buSzPts val="1050"/>
                        <a:buFont typeface="Poppins"/>
                        <a:buNone/>
                      </a:pPr>
                      <a:r>
                        <a:rPr b="0" i="0" lang="en-US" sz="1050" u="none" cap="none" strike="noStrike">
                          <a:solidFill>
                            <a:schemeClr val="lt1"/>
                          </a:solidFill>
                          <a:latin typeface="Poppins"/>
                          <a:ea typeface="Poppins"/>
                          <a:cs typeface="Poppins"/>
                          <a:sym typeface="Poppins"/>
                        </a:rPr>
                        <a:t>Feature 03</a:t>
                      </a:r>
                      <a:endParaRPr>
                        <a:solidFill>
                          <a:schemeClr val="lt1"/>
                        </a:solidFill>
                      </a:endParaRPr>
                    </a:p>
                  </a:txBody>
                  <a:tcPr marT="0" marB="0"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F2F2F2"/>
                      </a:solidFill>
                      <a:prstDash val="solid"/>
                      <a:round/>
                      <a:headEnd len="sm" w="sm" type="none"/>
                      <a:tailEnd len="sm" w="sm" type="none"/>
                    </a:lnT>
                    <a:lnB cap="flat" cmpd="sng" w="28575">
                      <a:solidFill>
                        <a:srgbClr val="F2F2F2"/>
                      </a:solidFill>
                      <a:prstDash val="solid"/>
                      <a:round/>
                      <a:headEnd len="sm" w="sm" type="none"/>
                      <a:tailEnd len="sm" w="sm" type="none"/>
                    </a:lnB>
                    <a:solidFill>
                      <a:schemeClr val="accent4"/>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No</a:t>
                      </a:r>
                      <a:endParaRPr/>
                    </a:p>
                  </a:txBody>
                  <a:tcPr marT="48400" marB="48400" marR="96775" marL="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Yes</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Yes</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57777"/>
                        </a:lnSpc>
                        <a:spcBef>
                          <a:spcPts val="0"/>
                        </a:spcBef>
                        <a:spcAft>
                          <a:spcPts val="0"/>
                        </a:spcAft>
                        <a:buNone/>
                      </a:pPr>
                      <a:r>
                        <a:rPr b="0" i="0" lang="en-US" sz="900" u="none" cap="none" strike="noStrike">
                          <a:solidFill>
                            <a:srgbClr val="3F3F3F"/>
                          </a:solidFill>
                          <a:latin typeface="Poppins"/>
                          <a:ea typeface="Poppins"/>
                          <a:cs typeface="Poppins"/>
                          <a:sym typeface="Poppins"/>
                        </a:rPr>
                        <a:t>Strong competitive</a:t>
                      </a:r>
                      <a:endParaRPr/>
                    </a:p>
                    <a:p>
                      <a:pPr indent="0" lvl="0" marL="0" marR="0" rtl="0" algn="ctr">
                        <a:lnSpc>
                          <a:spcPct val="157777"/>
                        </a:lnSpc>
                        <a:spcBef>
                          <a:spcPts val="0"/>
                        </a:spcBef>
                        <a:spcAft>
                          <a:spcPts val="0"/>
                        </a:spcAft>
                        <a:buNone/>
                      </a:pPr>
                      <a:r>
                        <a:rPr b="0" i="0" lang="en-US" sz="900" u="none" cap="none" strike="noStrike">
                          <a:solidFill>
                            <a:srgbClr val="3F3F3F"/>
                          </a:solidFill>
                          <a:latin typeface="Poppins"/>
                          <a:ea typeface="Poppins"/>
                          <a:cs typeface="Poppins"/>
                          <a:sym typeface="Poppins"/>
                        </a:rPr>
                        <a:t>Advantage</a:t>
                      </a:r>
                      <a:endParaRPr/>
                    </a:p>
                  </a:txBody>
                  <a:tcPr marT="48400" marB="48400" marR="96775" marL="0" anchor="ctr">
                    <a:lnL cap="flat" cmpd="sng" w="28575">
                      <a:solidFill>
                        <a:schemeClr val="lt1"/>
                      </a:solidFill>
                      <a:prstDash val="solid"/>
                      <a:round/>
                      <a:headEnd len="sm" w="sm" type="none"/>
                      <a:tailEnd len="sm" w="sm" type="none"/>
                    </a:lnL>
                    <a:lnR cap="flat" cmpd="sng" w="28575">
                      <a:solidFill>
                        <a:srgbClr val="F2F2F2"/>
                      </a:solidFill>
                      <a:prstDash val="solid"/>
                      <a:round/>
                      <a:headEnd len="sm" w="sm" type="none"/>
                      <a:tailEnd len="sm" w="sm" type="none"/>
                    </a:lnR>
                    <a:lnT cap="flat" cmpd="sng" w="28575">
                      <a:solidFill>
                        <a:srgbClr val="F2F2F2"/>
                      </a:solidFill>
                      <a:prstDash val="solid"/>
                      <a:round/>
                      <a:headEnd len="sm" w="sm" type="none"/>
                      <a:tailEnd len="sm" w="sm" type="none"/>
                    </a:lnT>
                    <a:lnB cap="flat" cmpd="sng" w="28575">
                      <a:solidFill>
                        <a:srgbClr val="F2F2F2"/>
                      </a:solidFill>
                      <a:prstDash val="solid"/>
                      <a:round/>
                      <a:headEnd len="sm" w="sm" type="none"/>
                      <a:tailEnd len="sm" w="sm" type="none"/>
                    </a:lnB>
                    <a:solidFill>
                      <a:schemeClr val="lt1"/>
                    </a:solidFill>
                  </a:tcPr>
                </a:tc>
                <a:tc>
                  <a:txBody>
                    <a:bodyPr/>
                    <a:lstStyle/>
                    <a:p>
                      <a:pPr indent="0" lvl="0" marL="0" marR="0" rtl="0" algn="ctr">
                        <a:lnSpc>
                          <a:spcPct val="157777"/>
                        </a:lnSpc>
                        <a:spcBef>
                          <a:spcPts val="0"/>
                        </a:spcBef>
                        <a:spcAft>
                          <a:spcPts val="0"/>
                        </a:spcAft>
                        <a:buNone/>
                      </a:pPr>
                      <a:r>
                        <a:rPr b="0" i="0" lang="en-US" sz="900" u="none" cap="none" strike="noStrike">
                          <a:solidFill>
                            <a:schemeClr val="lt1"/>
                          </a:solidFill>
                          <a:latin typeface="Poppins"/>
                          <a:ea typeface="Poppins"/>
                          <a:cs typeface="Poppins"/>
                          <a:sym typeface="Poppins"/>
                        </a:rPr>
                        <a:t>Normal</a:t>
                      </a:r>
                      <a:endParaRPr>
                        <a:solidFill>
                          <a:schemeClr val="lt1"/>
                        </a:solidFill>
                      </a:endParaRPr>
                    </a:p>
                  </a:txBody>
                  <a:tcPr marT="0" marB="0" marR="0" marL="0" anchor="ctr">
                    <a:lnL cap="flat" cmpd="sng" w="2857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F2F2F2"/>
                      </a:solidFill>
                      <a:prstDash val="solid"/>
                      <a:round/>
                      <a:headEnd len="sm" w="sm" type="none"/>
                      <a:tailEnd len="sm" w="sm" type="none"/>
                    </a:lnT>
                    <a:lnB cap="flat" cmpd="sng" w="28575">
                      <a:solidFill>
                        <a:srgbClr val="F2F2F2"/>
                      </a:solidFill>
                      <a:prstDash val="solid"/>
                      <a:round/>
                      <a:headEnd len="sm" w="sm" type="none"/>
                      <a:tailEnd len="sm" w="sm" type="none"/>
                    </a:lnB>
                    <a:solidFill>
                      <a:schemeClr val="accent4"/>
                    </a:solidFill>
                  </a:tcPr>
                </a:tc>
              </a:tr>
              <a:tr h="628500">
                <a:tc>
                  <a:txBody>
                    <a:bodyPr/>
                    <a:lstStyle/>
                    <a:p>
                      <a:pPr indent="0" lvl="0" marL="0" marR="0" rtl="0" algn="l">
                        <a:lnSpc>
                          <a:spcPct val="154285"/>
                        </a:lnSpc>
                        <a:spcBef>
                          <a:spcPts val="0"/>
                        </a:spcBef>
                        <a:spcAft>
                          <a:spcPts val="0"/>
                        </a:spcAft>
                        <a:buClr>
                          <a:srgbClr val="6F6F6F"/>
                        </a:buClr>
                        <a:buSzPts val="1050"/>
                        <a:buFont typeface="Poppins"/>
                        <a:buNone/>
                      </a:pPr>
                      <a:r>
                        <a:rPr b="0" i="0" lang="en-US" sz="1050" u="none" cap="none" strike="noStrike">
                          <a:solidFill>
                            <a:srgbClr val="6F6F6F"/>
                          </a:solidFill>
                          <a:latin typeface="Poppins"/>
                          <a:ea typeface="Poppins"/>
                          <a:cs typeface="Poppins"/>
                          <a:sym typeface="Poppins"/>
                        </a:rPr>
                        <a:t>Feature 04</a:t>
                      </a:r>
                      <a:endParaRPr/>
                    </a:p>
                  </a:txBody>
                  <a:tcPr marT="0" marB="0"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F2F2F2"/>
                      </a:solidFill>
                      <a:prstDash val="solid"/>
                      <a:round/>
                      <a:headEnd len="sm" w="sm" type="none"/>
                      <a:tailEnd len="sm" w="sm" type="none"/>
                    </a:lnT>
                    <a:lnB cap="flat" cmpd="sng" w="28575">
                      <a:solidFill>
                        <a:srgbClr val="F2F2F2"/>
                      </a:solidFill>
                      <a:prstDash val="solid"/>
                      <a:round/>
                      <a:headEnd len="sm" w="sm" type="none"/>
                      <a:tailEnd len="sm" w="sm" type="none"/>
                    </a:lnB>
                    <a:solidFill>
                      <a:srgbClr val="D9D9D9"/>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Yes</a:t>
                      </a:r>
                      <a:endParaRPr/>
                    </a:p>
                  </a:txBody>
                  <a:tcPr marT="48400" marB="48400" marR="96775" marL="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Yes</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No</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Yes</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57777"/>
                        </a:lnSpc>
                        <a:spcBef>
                          <a:spcPts val="0"/>
                        </a:spcBef>
                        <a:spcAft>
                          <a:spcPts val="0"/>
                        </a:spcAft>
                        <a:buNone/>
                      </a:pPr>
                      <a:r>
                        <a:rPr b="0" i="0" lang="en-US" sz="900" u="none" cap="none" strike="noStrike">
                          <a:solidFill>
                            <a:srgbClr val="3F3F3F"/>
                          </a:solidFill>
                          <a:latin typeface="Poppins"/>
                          <a:ea typeface="Poppins"/>
                          <a:cs typeface="Poppins"/>
                          <a:sym typeface="Poppins"/>
                        </a:rPr>
                        <a:t>Unused competitive</a:t>
                      </a:r>
                      <a:endParaRPr/>
                    </a:p>
                    <a:p>
                      <a:pPr indent="0" lvl="0" marL="0" marR="0" rtl="0" algn="ctr">
                        <a:lnSpc>
                          <a:spcPct val="157777"/>
                        </a:lnSpc>
                        <a:spcBef>
                          <a:spcPts val="0"/>
                        </a:spcBef>
                        <a:spcAft>
                          <a:spcPts val="0"/>
                        </a:spcAft>
                        <a:buNone/>
                      </a:pPr>
                      <a:r>
                        <a:rPr b="0" i="0" lang="en-US" sz="900" u="none" cap="none" strike="noStrike">
                          <a:solidFill>
                            <a:srgbClr val="3F3F3F"/>
                          </a:solidFill>
                          <a:latin typeface="Poppins"/>
                          <a:ea typeface="Poppins"/>
                          <a:cs typeface="Poppins"/>
                          <a:sym typeface="Poppins"/>
                        </a:rPr>
                        <a:t>Advantage</a:t>
                      </a:r>
                      <a:endParaRPr/>
                    </a:p>
                  </a:txBody>
                  <a:tcPr marT="48400" marB="48400" marR="96775" marL="0" anchor="ctr">
                    <a:lnL cap="flat" cmpd="sng" w="28575">
                      <a:solidFill>
                        <a:schemeClr val="lt1"/>
                      </a:solidFill>
                      <a:prstDash val="solid"/>
                      <a:round/>
                      <a:headEnd len="sm" w="sm" type="none"/>
                      <a:tailEnd len="sm" w="sm" type="none"/>
                    </a:lnL>
                    <a:lnR cap="flat" cmpd="sng" w="28575">
                      <a:solidFill>
                        <a:srgbClr val="F2F2F2"/>
                      </a:solidFill>
                      <a:prstDash val="solid"/>
                      <a:round/>
                      <a:headEnd len="sm" w="sm" type="none"/>
                      <a:tailEnd len="sm" w="sm" type="none"/>
                    </a:lnR>
                    <a:lnT cap="flat" cmpd="sng" w="28575">
                      <a:solidFill>
                        <a:srgbClr val="F2F2F2"/>
                      </a:solidFill>
                      <a:prstDash val="solid"/>
                      <a:round/>
                      <a:headEnd len="sm" w="sm" type="none"/>
                      <a:tailEnd len="sm" w="sm" type="none"/>
                    </a:lnT>
                    <a:lnB cap="flat" cmpd="sng" w="28575">
                      <a:solidFill>
                        <a:srgbClr val="F2F2F2"/>
                      </a:solidFill>
                      <a:prstDash val="solid"/>
                      <a:round/>
                      <a:headEnd len="sm" w="sm" type="none"/>
                      <a:tailEnd len="sm" w="sm" type="none"/>
                    </a:lnB>
                    <a:solidFill>
                      <a:schemeClr val="lt1"/>
                    </a:solidFill>
                  </a:tcPr>
                </a:tc>
                <a:tc>
                  <a:txBody>
                    <a:bodyPr/>
                    <a:lstStyle/>
                    <a:p>
                      <a:pPr indent="0" lvl="0" marL="0" marR="0" rtl="0" algn="ctr">
                        <a:lnSpc>
                          <a:spcPct val="157777"/>
                        </a:lnSpc>
                        <a:spcBef>
                          <a:spcPts val="0"/>
                        </a:spcBef>
                        <a:spcAft>
                          <a:spcPts val="0"/>
                        </a:spcAft>
                        <a:buNone/>
                      </a:pPr>
                      <a:r>
                        <a:rPr b="0" i="0" lang="en-US" sz="900" u="none" cap="none" strike="noStrike">
                          <a:solidFill>
                            <a:srgbClr val="3F3F3F"/>
                          </a:solidFill>
                          <a:latin typeface="Poppins"/>
                          <a:ea typeface="Poppins"/>
                          <a:cs typeface="Poppins"/>
                          <a:sym typeface="Poppins"/>
                        </a:rPr>
                        <a:t>Not normal</a:t>
                      </a:r>
                      <a:endParaRPr/>
                    </a:p>
                  </a:txBody>
                  <a:tcPr marT="0" marB="0" marR="0" marL="0" anchor="ctr">
                    <a:lnL cap="flat" cmpd="sng" w="2857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F2F2F2"/>
                      </a:solidFill>
                      <a:prstDash val="solid"/>
                      <a:round/>
                      <a:headEnd len="sm" w="sm" type="none"/>
                      <a:tailEnd len="sm" w="sm" type="none"/>
                    </a:lnT>
                    <a:lnB cap="flat" cmpd="sng" w="28575">
                      <a:solidFill>
                        <a:srgbClr val="F2F2F2"/>
                      </a:solidFill>
                      <a:prstDash val="solid"/>
                      <a:round/>
                      <a:headEnd len="sm" w="sm" type="none"/>
                      <a:tailEnd len="sm" w="sm" type="none"/>
                    </a:lnB>
                    <a:solidFill>
                      <a:srgbClr val="D9D9D9"/>
                    </a:solidFill>
                  </a:tcPr>
                </a:tc>
              </a:tr>
              <a:tr h="645900">
                <a:tc>
                  <a:txBody>
                    <a:bodyPr/>
                    <a:lstStyle/>
                    <a:p>
                      <a:pPr indent="0" lvl="0" marL="0" marR="0" rtl="0" algn="l">
                        <a:lnSpc>
                          <a:spcPct val="154285"/>
                        </a:lnSpc>
                        <a:spcBef>
                          <a:spcPts val="0"/>
                        </a:spcBef>
                        <a:spcAft>
                          <a:spcPts val="0"/>
                        </a:spcAft>
                        <a:buClr>
                          <a:srgbClr val="6F6F6F"/>
                        </a:buClr>
                        <a:buSzPts val="1050"/>
                        <a:buFont typeface="Poppins"/>
                        <a:buNone/>
                      </a:pPr>
                      <a:r>
                        <a:rPr b="0" i="0" lang="en-US" sz="1050" u="none" cap="none" strike="noStrike">
                          <a:solidFill>
                            <a:schemeClr val="lt1"/>
                          </a:solidFill>
                          <a:latin typeface="Poppins"/>
                          <a:ea typeface="Poppins"/>
                          <a:cs typeface="Poppins"/>
                          <a:sym typeface="Poppins"/>
                        </a:rPr>
                        <a:t>Feature 05</a:t>
                      </a:r>
                      <a:endParaRPr>
                        <a:solidFill>
                          <a:schemeClr val="lt1"/>
                        </a:solidFill>
                      </a:endParaRPr>
                    </a:p>
                  </a:txBody>
                  <a:tcPr marT="0" marB="0"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F2F2F2"/>
                      </a:solidFill>
                      <a:prstDash val="solid"/>
                      <a:round/>
                      <a:headEnd len="sm" w="sm" type="none"/>
                      <a:tailEnd len="sm" w="sm" type="none"/>
                    </a:lnT>
                    <a:lnB cap="flat" cmpd="sng" w="28575">
                      <a:solidFill>
                        <a:srgbClr val="F2F2F2"/>
                      </a:solidFill>
                      <a:prstDash val="solid"/>
                      <a:round/>
                      <a:headEnd len="sm" w="sm" type="none"/>
                      <a:tailEnd len="sm" w="sm" type="none"/>
                    </a:lnB>
                    <a:solidFill>
                      <a:schemeClr val="accent4"/>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No</a:t>
                      </a:r>
                      <a:endParaRPr/>
                    </a:p>
                  </a:txBody>
                  <a:tcPr marT="48400" marB="48400" marR="96775" marL="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Yes</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No</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FFFF"/>
                    </a:solidFill>
                  </a:tcPr>
                </a:tc>
                <a:tc>
                  <a:txBody>
                    <a:bodyPr/>
                    <a:lstStyle/>
                    <a:p>
                      <a:pPr indent="0" lvl="0" marL="0" marR="0" rtl="0" algn="ctr">
                        <a:lnSpc>
                          <a:spcPct val="157777"/>
                        </a:lnSpc>
                        <a:spcBef>
                          <a:spcPts val="0"/>
                        </a:spcBef>
                        <a:spcAft>
                          <a:spcPts val="0"/>
                        </a:spcAft>
                        <a:buClr>
                          <a:srgbClr val="3F3F3F"/>
                        </a:buClr>
                        <a:buSzPts val="900"/>
                        <a:buFont typeface="Poppins"/>
                        <a:buNone/>
                      </a:pPr>
                      <a:r>
                        <a:rPr b="0" i="0" lang="en-US" sz="900" u="none" cap="none" strike="noStrike">
                          <a:solidFill>
                            <a:srgbClr val="3F3F3F"/>
                          </a:solidFill>
                          <a:latin typeface="Poppins"/>
                          <a:ea typeface="Poppins"/>
                          <a:cs typeface="Poppins"/>
                          <a:sym typeface="Poppins"/>
                        </a:rPr>
                        <a:t>Sustainable competitive </a:t>
                      </a:r>
                      <a:endParaRPr/>
                    </a:p>
                    <a:p>
                      <a:pPr indent="0" lvl="0" marL="0" marR="0" rtl="0" algn="ctr">
                        <a:lnSpc>
                          <a:spcPct val="157777"/>
                        </a:lnSpc>
                        <a:spcBef>
                          <a:spcPts val="0"/>
                        </a:spcBef>
                        <a:spcAft>
                          <a:spcPts val="0"/>
                        </a:spcAft>
                        <a:buClr>
                          <a:srgbClr val="3F3F3F"/>
                        </a:buClr>
                        <a:buSzPts val="900"/>
                        <a:buFont typeface="Poppins"/>
                        <a:buNone/>
                      </a:pPr>
                      <a:r>
                        <a:rPr b="0" i="0" lang="en-US" sz="900" u="none" cap="none" strike="noStrike">
                          <a:solidFill>
                            <a:srgbClr val="3F3F3F"/>
                          </a:solidFill>
                          <a:latin typeface="Poppins"/>
                          <a:ea typeface="Poppins"/>
                          <a:cs typeface="Poppins"/>
                          <a:sym typeface="Poppins"/>
                        </a:rPr>
                        <a:t>Advantage</a:t>
                      </a:r>
                      <a:endParaRPr/>
                    </a:p>
                  </a:txBody>
                  <a:tcPr marT="48400" marB="48400" marR="96775" marL="0" anchor="ctr">
                    <a:lnL cap="flat" cmpd="sng" w="28575">
                      <a:solidFill>
                        <a:schemeClr val="lt1"/>
                      </a:solidFill>
                      <a:prstDash val="solid"/>
                      <a:round/>
                      <a:headEnd len="sm" w="sm" type="none"/>
                      <a:tailEnd len="sm" w="sm" type="none"/>
                    </a:lnL>
                    <a:lnR cap="flat" cmpd="sng" w="28575">
                      <a:solidFill>
                        <a:srgbClr val="F2F2F2"/>
                      </a:solidFill>
                      <a:prstDash val="solid"/>
                      <a:round/>
                      <a:headEnd len="sm" w="sm" type="none"/>
                      <a:tailEnd len="sm" w="sm" type="none"/>
                    </a:lnR>
                    <a:lnT cap="flat" cmpd="sng" w="28575">
                      <a:solidFill>
                        <a:srgbClr val="F2F2F2"/>
                      </a:solidFill>
                      <a:prstDash val="solid"/>
                      <a:round/>
                      <a:headEnd len="sm" w="sm" type="none"/>
                      <a:tailEnd len="sm" w="sm" type="none"/>
                    </a:lnT>
                    <a:lnB cap="flat" cmpd="sng" w="28575">
                      <a:solidFill>
                        <a:srgbClr val="F2F2F2"/>
                      </a:solidFill>
                      <a:prstDash val="solid"/>
                      <a:round/>
                      <a:headEnd len="sm" w="sm" type="none"/>
                      <a:tailEnd len="sm" w="sm" type="none"/>
                    </a:lnB>
                    <a:solidFill>
                      <a:schemeClr val="lt1"/>
                    </a:solidFill>
                  </a:tcPr>
                </a:tc>
                <a:tc>
                  <a:txBody>
                    <a:bodyPr/>
                    <a:lstStyle/>
                    <a:p>
                      <a:pPr indent="0" lvl="0" marL="0" marR="0" rtl="0" algn="ctr">
                        <a:lnSpc>
                          <a:spcPct val="157777"/>
                        </a:lnSpc>
                        <a:spcBef>
                          <a:spcPts val="0"/>
                        </a:spcBef>
                        <a:spcAft>
                          <a:spcPts val="0"/>
                        </a:spcAft>
                        <a:buNone/>
                      </a:pPr>
                      <a:r>
                        <a:rPr b="0" i="0" lang="en-US" sz="900" u="none" cap="none" strike="noStrike">
                          <a:solidFill>
                            <a:schemeClr val="lt1"/>
                          </a:solidFill>
                          <a:latin typeface="Poppins"/>
                          <a:ea typeface="Poppins"/>
                          <a:cs typeface="Poppins"/>
                          <a:sym typeface="Poppins"/>
                        </a:rPr>
                        <a:t>Above normal</a:t>
                      </a:r>
                      <a:endParaRPr>
                        <a:solidFill>
                          <a:schemeClr val="lt1"/>
                        </a:solidFill>
                      </a:endParaRPr>
                    </a:p>
                  </a:txBody>
                  <a:tcPr marT="0" marB="0" marR="0" marL="0" anchor="ctr">
                    <a:lnL cap="flat" cmpd="sng" w="2857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F2F2F2"/>
                      </a:solidFill>
                      <a:prstDash val="solid"/>
                      <a:round/>
                      <a:headEnd len="sm" w="sm" type="none"/>
                      <a:tailEnd len="sm" w="sm" type="none"/>
                    </a:lnT>
                    <a:lnB cap="flat" cmpd="sng" w="28575">
                      <a:solidFill>
                        <a:srgbClr val="F2F2F2"/>
                      </a:solidFill>
                      <a:prstDash val="solid"/>
                      <a:round/>
                      <a:headEnd len="sm" w="sm" type="none"/>
                      <a:tailEnd len="sm" w="sm" type="none"/>
                    </a:lnB>
                    <a:solidFill>
                      <a:schemeClr val="accent4"/>
                    </a:solidFill>
                  </a:tcPr>
                </a:tc>
              </a:tr>
              <a:tr h="631875">
                <a:tc>
                  <a:txBody>
                    <a:bodyPr/>
                    <a:lstStyle/>
                    <a:p>
                      <a:pPr indent="0" lvl="0" marL="0" marR="0" rtl="0" algn="l">
                        <a:lnSpc>
                          <a:spcPct val="154285"/>
                        </a:lnSpc>
                        <a:spcBef>
                          <a:spcPts val="0"/>
                        </a:spcBef>
                        <a:spcAft>
                          <a:spcPts val="0"/>
                        </a:spcAft>
                        <a:buClr>
                          <a:srgbClr val="6F6F6F"/>
                        </a:buClr>
                        <a:buSzPts val="1050"/>
                        <a:buFont typeface="Poppins"/>
                        <a:buNone/>
                      </a:pPr>
                      <a:r>
                        <a:rPr b="0" i="0" lang="en-US" sz="1050" u="none" cap="none" strike="noStrike">
                          <a:solidFill>
                            <a:srgbClr val="6F6F6F"/>
                          </a:solidFill>
                          <a:latin typeface="Poppins"/>
                          <a:ea typeface="Poppins"/>
                          <a:cs typeface="Poppins"/>
                          <a:sym typeface="Poppins"/>
                        </a:rPr>
                        <a:t>Feature 06</a:t>
                      </a:r>
                      <a:endParaRPr/>
                    </a:p>
                  </a:txBody>
                  <a:tcPr marT="0" marB="0"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F2F2F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Yes</a:t>
                      </a:r>
                      <a:endParaRPr/>
                    </a:p>
                  </a:txBody>
                  <a:tcPr marT="48400" marB="48400" marR="96775" marL="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No</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62000"/>
                        </a:lnSpc>
                        <a:spcBef>
                          <a:spcPts val="0"/>
                        </a:spcBef>
                        <a:spcAft>
                          <a:spcPts val="0"/>
                        </a:spcAft>
                        <a:buNone/>
                      </a:pPr>
                      <a:r>
                        <a:rPr b="0" i="0" lang="en-US" sz="1000" u="none" cap="none" strike="noStrike">
                          <a:solidFill>
                            <a:srgbClr val="3F3F3F"/>
                          </a:solidFill>
                          <a:latin typeface="Poppins"/>
                          <a:ea typeface="Poppins"/>
                          <a:cs typeface="Poppins"/>
                          <a:sym typeface="Poppins"/>
                        </a:rPr>
                        <a:t>-</a:t>
                      </a:r>
                      <a:endParaRPr/>
                    </a:p>
                  </a:txBody>
                  <a:tcPr marT="48400" marB="48400" marR="96775" marL="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57777"/>
                        </a:lnSpc>
                        <a:spcBef>
                          <a:spcPts val="0"/>
                        </a:spcBef>
                        <a:spcAft>
                          <a:spcPts val="0"/>
                        </a:spcAft>
                        <a:buNone/>
                      </a:pPr>
                      <a:r>
                        <a:rPr b="0" i="0" lang="en-US" sz="900" u="none" cap="none" strike="noStrike">
                          <a:solidFill>
                            <a:srgbClr val="3F3F3F"/>
                          </a:solidFill>
                          <a:latin typeface="Poppins"/>
                          <a:ea typeface="Poppins"/>
                          <a:cs typeface="Poppins"/>
                          <a:sym typeface="Poppins"/>
                        </a:rPr>
                        <a:t>Strong competitive</a:t>
                      </a:r>
                      <a:endParaRPr/>
                    </a:p>
                    <a:p>
                      <a:pPr indent="0" lvl="0" marL="0" marR="0" rtl="0" algn="ctr">
                        <a:lnSpc>
                          <a:spcPct val="157777"/>
                        </a:lnSpc>
                        <a:spcBef>
                          <a:spcPts val="0"/>
                        </a:spcBef>
                        <a:spcAft>
                          <a:spcPts val="0"/>
                        </a:spcAft>
                        <a:buNone/>
                      </a:pPr>
                      <a:r>
                        <a:rPr b="0" i="0" lang="en-US" sz="900" u="none" cap="none" strike="noStrike">
                          <a:solidFill>
                            <a:srgbClr val="3F3F3F"/>
                          </a:solidFill>
                          <a:latin typeface="Poppins"/>
                          <a:ea typeface="Poppins"/>
                          <a:cs typeface="Poppins"/>
                          <a:sym typeface="Poppins"/>
                        </a:rPr>
                        <a:t>Advantage</a:t>
                      </a:r>
                      <a:endParaRPr/>
                    </a:p>
                  </a:txBody>
                  <a:tcPr marT="48400" marB="48400" marR="96775" marL="0" anchor="ctr">
                    <a:lnL cap="flat" cmpd="sng" w="28575">
                      <a:solidFill>
                        <a:schemeClr val="lt1"/>
                      </a:solidFill>
                      <a:prstDash val="solid"/>
                      <a:round/>
                      <a:headEnd len="sm" w="sm" type="none"/>
                      <a:tailEnd len="sm" w="sm" type="none"/>
                    </a:lnL>
                    <a:lnR cap="flat" cmpd="sng" w="28575">
                      <a:solidFill>
                        <a:srgbClr val="F2F2F2"/>
                      </a:solidFill>
                      <a:prstDash val="solid"/>
                      <a:round/>
                      <a:headEnd len="sm" w="sm" type="none"/>
                      <a:tailEnd len="sm" w="sm" type="none"/>
                    </a:lnR>
                    <a:lnT cap="flat" cmpd="sng" w="28575">
                      <a:solidFill>
                        <a:srgbClr val="F2F2F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57777"/>
                        </a:lnSpc>
                        <a:spcBef>
                          <a:spcPts val="0"/>
                        </a:spcBef>
                        <a:spcAft>
                          <a:spcPts val="0"/>
                        </a:spcAft>
                        <a:buNone/>
                      </a:pPr>
                      <a:r>
                        <a:rPr b="0" i="0" lang="en-US" sz="900" u="none" cap="none" strike="noStrike">
                          <a:solidFill>
                            <a:srgbClr val="3F3F3F"/>
                          </a:solidFill>
                          <a:latin typeface="Poppins"/>
                          <a:ea typeface="Poppins"/>
                          <a:cs typeface="Poppins"/>
                          <a:sym typeface="Poppins"/>
                        </a:rPr>
                        <a:t>Normal</a:t>
                      </a:r>
                      <a:endParaRPr/>
                    </a:p>
                  </a:txBody>
                  <a:tcPr marT="0" marB="0" marR="0" marL="0" anchor="ctr">
                    <a:lnL cap="flat" cmpd="sng" w="28575">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F2F2F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r>
            </a:tbl>
          </a:graphicData>
        </a:graphic>
      </p:graphicFrame>
      <p:sp>
        <p:nvSpPr>
          <p:cNvPr id="611" name="Google Shape;611;p32"/>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6" name="Shape 616"/>
        <p:cNvGrpSpPr/>
        <p:nvPr/>
      </p:nvGrpSpPr>
      <p:grpSpPr>
        <a:xfrm>
          <a:off x="0" y="0"/>
          <a:ext cx="0" cy="0"/>
          <a:chOff x="0" y="0"/>
          <a:chExt cx="0" cy="0"/>
        </a:xfrm>
      </p:grpSpPr>
      <p:sp>
        <p:nvSpPr>
          <p:cNvPr id="617" name="Google Shape;617;p33"/>
          <p:cNvSpPr/>
          <p:nvPr/>
        </p:nvSpPr>
        <p:spPr>
          <a:xfrm>
            <a:off x="2603233" y="1945712"/>
            <a:ext cx="2327700" cy="558000"/>
          </a:xfrm>
          <a:prstGeom prst="round2SameRect">
            <a:avLst>
              <a:gd fmla="val 50000" name="adj1"/>
              <a:gd fmla="val 0" name="adj2"/>
            </a:avLst>
          </a:prstGeom>
          <a:solidFill>
            <a:schemeClr val="lt1"/>
          </a:solidFill>
          <a:ln cap="flat" cmpd="sng" w="9525">
            <a:solidFill>
              <a:schemeClr val="dk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Poppins"/>
              <a:buNone/>
            </a:pPr>
            <a:r>
              <a:rPr b="1" i="0" lang="en-US" sz="1200" u="none" cap="none" strike="noStrike">
                <a:solidFill>
                  <a:schemeClr val="dk1"/>
                </a:solidFill>
                <a:latin typeface="Poppins"/>
                <a:ea typeface="Poppins"/>
                <a:cs typeface="Poppins"/>
                <a:sym typeface="Poppins"/>
              </a:rPr>
              <a:t>VALUABLE ?</a:t>
            </a:r>
            <a:endParaRPr>
              <a:solidFill>
                <a:schemeClr val="dk1"/>
              </a:solidFill>
            </a:endParaRPr>
          </a:p>
        </p:txBody>
      </p:sp>
      <p:sp>
        <p:nvSpPr>
          <p:cNvPr id="618" name="Google Shape;618;p33"/>
          <p:cNvSpPr/>
          <p:nvPr/>
        </p:nvSpPr>
        <p:spPr>
          <a:xfrm>
            <a:off x="4935703" y="1945712"/>
            <a:ext cx="2327700" cy="558000"/>
          </a:xfrm>
          <a:prstGeom prst="round2SameRect">
            <a:avLst>
              <a:gd fmla="val 50000" name="adj1"/>
              <a:gd fmla="val 0" name="adj2"/>
            </a:avLst>
          </a:prstGeom>
          <a:solidFill>
            <a:schemeClr val="lt1"/>
          </a:solidFill>
          <a:ln cap="flat" cmpd="sng" w="9525">
            <a:solidFill>
              <a:schemeClr val="dk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2"/>
              </a:buClr>
              <a:buSzPts val="1200"/>
              <a:buFont typeface="Poppins"/>
              <a:buNone/>
            </a:pPr>
            <a:r>
              <a:rPr b="1" i="0" lang="en-US" sz="1200" u="none" cap="none" strike="noStrike">
                <a:solidFill>
                  <a:schemeClr val="dk1"/>
                </a:solidFill>
                <a:latin typeface="Poppins"/>
                <a:ea typeface="Poppins"/>
                <a:cs typeface="Poppins"/>
                <a:sym typeface="Poppins"/>
              </a:rPr>
              <a:t>RARE ?</a:t>
            </a:r>
            <a:endParaRPr>
              <a:solidFill>
                <a:schemeClr val="dk1"/>
              </a:solidFill>
            </a:endParaRPr>
          </a:p>
        </p:txBody>
      </p:sp>
      <p:sp>
        <p:nvSpPr>
          <p:cNvPr id="619" name="Google Shape;619;p33"/>
          <p:cNvSpPr/>
          <p:nvPr/>
        </p:nvSpPr>
        <p:spPr>
          <a:xfrm>
            <a:off x="7268173" y="1945712"/>
            <a:ext cx="2327700" cy="558000"/>
          </a:xfrm>
          <a:prstGeom prst="round2SameRect">
            <a:avLst>
              <a:gd fmla="val 50000" name="adj1"/>
              <a:gd fmla="val 0" name="adj2"/>
            </a:avLst>
          </a:prstGeom>
          <a:solidFill>
            <a:schemeClr val="lt1"/>
          </a:solidFill>
          <a:ln cap="flat" cmpd="sng" w="9525">
            <a:solidFill>
              <a:schemeClr val="dk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3"/>
              </a:buClr>
              <a:buSzPts val="1200"/>
              <a:buFont typeface="Poppins"/>
              <a:buNone/>
            </a:pPr>
            <a:r>
              <a:rPr b="1" i="0" lang="en-US" sz="1200" u="none" cap="none" strike="noStrike">
                <a:solidFill>
                  <a:schemeClr val="dk1"/>
                </a:solidFill>
                <a:latin typeface="Poppins"/>
                <a:ea typeface="Poppins"/>
                <a:cs typeface="Poppins"/>
                <a:sym typeface="Poppins"/>
              </a:rPr>
              <a:t>INIMITABLE ?</a:t>
            </a:r>
            <a:endParaRPr>
              <a:solidFill>
                <a:schemeClr val="dk1"/>
              </a:solidFill>
            </a:endParaRPr>
          </a:p>
        </p:txBody>
      </p:sp>
      <p:sp>
        <p:nvSpPr>
          <p:cNvPr id="620" name="Google Shape;620;p33"/>
          <p:cNvSpPr/>
          <p:nvPr/>
        </p:nvSpPr>
        <p:spPr>
          <a:xfrm>
            <a:off x="9591148" y="1945712"/>
            <a:ext cx="2327700" cy="558000"/>
          </a:xfrm>
          <a:prstGeom prst="round2SameRect">
            <a:avLst>
              <a:gd fmla="val 50000" name="adj1"/>
              <a:gd fmla="val 0" name="adj2"/>
            </a:avLst>
          </a:prstGeom>
          <a:solidFill>
            <a:schemeClr val="lt1"/>
          </a:solidFill>
          <a:ln cap="flat" cmpd="sng" w="9525">
            <a:solidFill>
              <a:schemeClr val="dk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4"/>
              </a:buClr>
              <a:buSzPts val="1200"/>
              <a:buFont typeface="Poppins"/>
              <a:buNone/>
            </a:pPr>
            <a:r>
              <a:rPr b="1" i="0" lang="en-US" sz="1200" u="none" cap="none" strike="noStrike">
                <a:solidFill>
                  <a:schemeClr val="dk1"/>
                </a:solidFill>
                <a:latin typeface="Poppins"/>
                <a:ea typeface="Poppins"/>
                <a:cs typeface="Poppins"/>
                <a:sym typeface="Poppins"/>
              </a:rPr>
              <a:t>ORGANIZED ?</a:t>
            </a:r>
            <a:endParaRPr>
              <a:solidFill>
                <a:schemeClr val="dk1"/>
              </a:solidFill>
            </a:endParaRPr>
          </a:p>
        </p:txBody>
      </p:sp>
      <p:sp>
        <p:nvSpPr>
          <p:cNvPr id="621" name="Google Shape;621;p33"/>
          <p:cNvSpPr/>
          <p:nvPr/>
        </p:nvSpPr>
        <p:spPr>
          <a:xfrm>
            <a:off x="2588825" y="2491824"/>
            <a:ext cx="9335100" cy="3454800"/>
          </a:xfrm>
          <a:prstGeom prst="roundRect">
            <a:avLst>
              <a:gd fmla="val 0" name="adj"/>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p:txBody>
      </p:sp>
      <p:graphicFrame>
        <p:nvGraphicFramePr>
          <p:cNvPr id="622" name="Google Shape;622;p33"/>
          <p:cNvGraphicFramePr/>
          <p:nvPr/>
        </p:nvGraphicFramePr>
        <p:xfrm>
          <a:off x="485475" y="2491820"/>
          <a:ext cx="3000000" cy="3000000"/>
        </p:xfrm>
        <a:graphic>
          <a:graphicData uri="http://schemas.openxmlformats.org/drawingml/2006/table">
            <a:tbl>
              <a:tblPr bandRow="1" firstRow="1">
                <a:noFill/>
                <a:tableStyleId>{2DF8D948-624D-4247-A82A-683930263FEA}</a:tableStyleId>
              </a:tblPr>
              <a:tblGrid>
                <a:gridCol w="2113850"/>
                <a:gridCol w="2331100"/>
                <a:gridCol w="2331100"/>
                <a:gridCol w="2331100"/>
                <a:gridCol w="2331100"/>
              </a:tblGrid>
              <a:tr h="477800">
                <a:tc gridSpan="5">
                  <a:txBody>
                    <a:bodyPr/>
                    <a:lstStyle/>
                    <a:p>
                      <a:pPr indent="0" lvl="0" marL="0" marR="0" rtl="0" algn="l">
                        <a:lnSpc>
                          <a:spcPct val="154285"/>
                        </a:lnSpc>
                        <a:spcBef>
                          <a:spcPts val="0"/>
                        </a:spcBef>
                        <a:spcAft>
                          <a:spcPts val="0"/>
                        </a:spcAft>
                        <a:buClr>
                          <a:schemeClr val="lt1"/>
                        </a:buClr>
                        <a:buSzPts val="1050"/>
                        <a:buFont typeface="Poppins"/>
                        <a:buNone/>
                      </a:pPr>
                      <a:r>
                        <a:rPr b="0" i="0" lang="en-US" sz="1050" u="none" cap="none" strike="noStrike">
                          <a:solidFill>
                            <a:schemeClr val="lt1"/>
                          </a:solidFill>
                          <a:latin typeface="Poppins"/>
                          <a:ea typeface="Poppins"/>
                          <a:cs typeface="Poppins"/>
                          <a:sym typeface="Poppins"/>
                        </a:rPr>
                        <a:t>RESOURCES AND CAPABILITIES</a:t>
                      </a:r>
                      <a:endParaRPr/>
                    </a:p>
                  </a:txBody>
                  <a:tcPr marT="0" marB="0"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1"/>
                    </a:solidFill>
                  </a:tcPr>
                </a:tc>
                <a:tc hMerge="1"/>
                <a:tc hMerge="1"/>
                <a:tc hMerge="1"/>
                <a:tc hMerge="1"/>
              </a:tr>
              <a:tr h="313800">
                <a:tc>
                  <a:txBody>
                    <a:bodyPr/>
                    <a:lstStyle/>
                    <a:p>
                      <a:pPr indent="0" lvl="0" marL="0" marR="0" rtl="0" algn="l">
                        <a:lnSpc>
                          <a:spcPct val="162000"/>
                        </a:lnSpc>
                        <a:spcBef>
                          <a:spcPts val="0"/>
                        </a:spcBef>
                        <a:spcAft>
                          <a:spcPts val="0"/>
                        </a:spcAft>
                        <a:buClr>
                          <a:schemeClr val="dk1"/>
                        </a:buClr>
                        <a:buSzPts val="1000"/>
                        <a:buFont typeface="Poppins"/>
                        <a:buNone/>
                      </a:pPr>
                      <a:r>
                        <a:rPr b="0" i="0" lang="en-US" sz="1000" u="none" cap="none" strike="noStrike">
                          <a:solidFill>
                            <a:schemeClr val="dk1"/>
                          </a:solidFill>
                          <a:latin typeface="Poppins"/>
                          <a:ea typeface="Poppins"/>
                          <a:cs typeface="Poppins"/>
                          <a:sym typeface="Poppins"/>
                        </a:rPr>
                        <a:t>Digital Platform</a:t>
                      </a:r>
                      <a:endParaRPr/>
                    </a:p>
                  </a:txBody>
                  <a:tcPr marT="0" marB="0" marR="0" marL="14400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4D4D4"/>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28575">
                      <a:solidFill>
                        <a:schemeClr val="lt1"/>
                      </a:solidFill>
                      <a:prstDash val="solid"/>
                      <a:round/>
                      <a:headEnd len="sm" w="sm" type="none"/>
                      <a:tailEnd len="sm" w="sm" type="none"/>
                    </a:lnL>
                    <a:lnR cap="flat" cmpd="sng" w="9525">
                      <a:solidFill>
                        <a:srgbClr val="BFBFBF"/>
                      </a:solidFill>
                      <a:prstDash val="dash"/>
                      <a:round/>
                      <a:headEnd len="sm" w="sm" type="none"/>
                      <a:tailEnd len="sm" w="sm" type="none"/>
                    </a:lnR>
                    <a:lnT cap="flat" cmpd="sng" w="28575">
                      <a:solidFill>
                        <a:schemeClr val="lt1"/>
                      </a:solidFill>
                      <a:prstDash val="solid"/>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28575">
                      <a:solidFill>
                        <a:schemeClr val="lt1"/>
                      </a:solidFill>
                      <a:prstDash val="solid"/>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28575">
                      <a:solidFill>
                        <a:schemeClr val="lt1"/>
                      </a:solidFill>
                      <a:prstDash val="solid"/>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BFBFBF"/>
                      </a:solidFill>
                      <a:prstDash val="dash"/>
                      <a:round/>
                      <a:headEnd len="sm" w="sm" type="none"/>
                      <a:tailEnd len="sm" w="sm" type="none"/>
                    </a:lnB>
                    <a:solidFill>
                      <a:schemeClr val="lt1"/>
                    </a:solidFill>
                  </a:tcPr>
                </a:tc>
              </a:tr>
              <a:tr h="313800">
                <a:tc>
                  <a:txBody>
                    <a:bodyPr/>
                    <a:lstStyle/>
                    <a:p>
                      <a:pPr indent="0" lvl="0" marL="0" marR="0" rtl="0" algn="l">
                        <a:lnSpc>
                          <a:spcPct val="162000"/>
                        </a:lnSpc>
                        <a:spcBef>
                          <a:spcPts val="0"/>
                        </a:spcBef>
                        <a:spcAft>
                          <a:spcPts val="0"/>
                        </a:spcAft>
                        <a:buClr>
                          <a:schemeClr val="dk1"/>
                        </a:buClr>
                        <a:buSzPts val="1000"/>
                        <a:buFont typeface="Poppins"/>
                        <a:buNone/>
                      </a:pPr>
                      <a:r>
                        <a:rPr b="0" i="0" lang="en-US" sz="1000" u="none" cap="none" strike="noStrike">
                          <a:solidFill>
                            <a:schemeClr val="dk1"/>
                          </a:solidFill>
                          <a:latin typeface="Poppins"/>
                          <a:ea typeface="Poppins"/>
                          <a:cs typeface="Poppins"/>
                          <a:sym typeface="Poppins"/>
                        </a:rPr>
                        <a:t>Strong Financial Base</a:t>
                      </a:r>
                      <a:endParaRPr/>
                    </a:p>
                  </a:txBody>
                  <a:tcPr marT="0" marB="0" marR="0" marL="14400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4D4D4"/>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28575">
                      <a:solidFill>
                        <a:schemeClr val="lt1"/>
                      </a:solidFill>
                      <a:prstDash val="solid"/>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r>
              <a:tr h="313800">
                <a:tc>
                  <a:txBody>
                    <a:bodyPr/>
                    <a:lstStyle/>
                    <a:p>
                      <a:pPr indent="0" lvl="0" marL="0" marR="0" rtl="0" algn="l">
                        <a:lnSpc>
                          <a:spcPct val="162000"/>
                        </a:lnSpc>
                        <a:spcBef>
                          <a:spcPts val="0"/>
                        </a:spcBef>
                        <a:spcAft>
                          <a:spcPts val="0"/>
                        </a:spcAft>
                        <a:buClr>
                          <a:schemeClr val="dk1"/>
                        </a:buClr>
                        <a:buSzPts val="1000"/>
                        <a:buFont typeface="Poppins"/>
                        <a:buNone/>
                      </a:pPr>
                      <a:r>
                        <a:rPr b="0" i="0" lang="en-US" sz="1000" u="none" cap="none" strike="noStrike">
                          <a:solidFill>
                            <a:schemeClr val="dk1"/>
                          </a:solidFill>
                          <a:latin typeface="Poppins"/>
                          <a:ea typeface="Poppins"/>
                          <a:cs typeface="Poppins"/>
                          <a:sym typeface="Poppins"/>
                        </a:rPr>
                        <a:t>Human Resource Mgmt.</a:t>
                      </a:r>
                      <a:endParaRPr/>
                    </a:p>
                  </a:txBody>
                  <a:tcPr marT="0" marB="0" marR="0" marL="14400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4D4D4"/>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28575">
                      <a:solidFill>
                        <a:schemeClr val="lt1"/>
                      </a:solidFill>
                      <a:prstDash val="solid"/>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r>
              <a:tr h="313800">
                <a:tc>
                  <a:txBody>
                    <a:bodyPr/>
                    <a:lstStyle/>
                    <a:p>
                      <a:pPr indent="0" lvl="0" marL="0" marR="0" rtl="0" algn="l">
                        <a:lnSpc>
                          <a:spcPct val="162000"/>
                        </a:lnSpc>
                        <a:spcBef>
                          <a:spcPts val="0"/>
                        </a:spcBef>
                        <a:spcAft>
                          <a:spcPts val="0"/>
                        </a:spcAft>
                        <a:buClr>
                          <a:schemeClr val="dk1"/>
                        </a:buClr>
                        <a:buSzPts val="1000"/>
                        <a:buFont typeface="Poppins"/>
                        <a:buNone/>
                      </a:pPr>
                      <a:r>
                        <a:rPr b="0" i="0" lang="en-US" sz="1000" u="none" cap="none" strike="noStrike">
                          <a:solidFill>
                            <a:schemeClr val="dk1"/>
                          </a:solidFill>
                          <a:latin typeface="Poppins"/>
                          <a:ea typeface="Poppins"/>
                          <a:cs typeface="Poppins"/>
                          <a:sym typeface="Poppins"/>
                        </a:rPr>
                        <a:t>Great Airport Location</a:t>
                      </a:r>
                      <a:endParaRPr/>
                    </a:p>
                  </a:txBody>
                  <a:tcPr marT="0" marB="0" marR="0" marL="14400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4D4D4"/>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28575">
                      <a:solidFill>
                        <a:schemeClr val="lt1"/>
                      </a:solidFill>
                      <a:prstDash val="solid"/>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28575">
                      <a:solidFill>
                        <a:schemeClr val="lt1"/>
                      </a:solidFill>
                      <a:prstDash val="solid"/>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28575">
                      <a:solidFill>
                        <a:schemeClr val="lt1"/>
                      </a:solidFill>
                      <a:prstDash val="solid"/>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28575">
                      <a:solidFill>
                        <a:schemeClr val="lt1"/>
                      </a:solidFill>
                      <a:prstDash val="solid"/>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dash"/>
                      <a:round/>
                      <a:headEnd len="sm" w="sm" type="none"/>
                      <a:tailEnd len="sm" w="sm" type="none"/>
                    </a:lnT>
                    <a:lnB cap="flat" cmpd="sng" w="28575">
                      <a:solidFill>
                        <a:schemeClr val="lt1"/>
                      </a:solidFill>
                      <a:prstDash val="solid"/>
                      <a:round/>
                      <a:headEnd len="sm" w="sm" type="none"/>
                      <a:tailEnd len="sm" w="sm" type="none"/>
                    </a:lnB>
                    <a:solidFill>
                      <a:schemeClr val="lt1"/>
                    </a:solidFill>
                  </a:tcPr>
                </a:tc>
              </a:tr>
              <a:tr h="467975">
                <a:tc gridSpan="5">
                  <a:txBody>
                    <a:bodyPr/>
                    <a:lstStyle/>
                    <a:p>
                      <a:pPr indent="0" lvl="0" marL="0" marR="0" rtl="0" algn="l">
                        <a:lnSpc>
                          <a:spcPct val="154285"/>
                        </a:lnSpc>
                        <a:spcBef>
                          <a:spcPts val="0"/>
                        </a:spcBef>
                        <a:spcAft>
                          <a:spcPts val="0"/>
                        </a:spcAft>
                        <a:buClr>
                          <a:schemeClr val="lt1"/>
                        </a:buClr>
                        <a:buSzPts val="1050"/>
                        <a:buFont typeface="Poppins"/>
                        <a:buNone/>
                      </a:pPr>
                      <a:r>
                        <a:rPr b="0" i="0" lang="en-US" sz="1050" u="none" cap="none" strike="noStrike">
                          <a:solidFill>
                            <a:schemeClr val="lt1"/>
                          </a:solidFill>
                          <a:latin typeface="Poppins"/>
                          <a:ea typeface="Poppins"/>
                          <a:cs typeface="Poppins"/>
                          <a:sym typeface="Poppins"/>
                        </a:rPr>
                        <a:t>CORE COMPETENCIES</a:t>
                      </a:r>
                      <a:endParaRPr/>
                    </a:p>
                  </a:txBody>
                  <a:tcPr marT="0" marB="0"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dk1"/>
                    </a:solidFill>
                  </a:tcPr>
                </a:tc>
                <a:tc hMerge="1"/>
                <a:tc hMerge="1"/>
                <a:tc hMerge="1"/>
                <a:tc hMerge="1"/>
              </a:tr>
              <a:tr h="315750">
                <a:tc>
                  <a:txBody>
                    <a:bodyPr/>
                    <a:lstStyle/>
                    <a:p>
                      <a:pPr indent="0" lvl="0" marL="0" marR="0" rtl="0" algn="l">
                        <a:lnSpc>
                          <a:spcPct val="162000"/>
                        </a:lnSpc>
                        <a:spcBef>
                          <a:spcPts val="0"/>
                        </a:spcBef>
                        <a:spcAft>
                          <a:spcPts val="0"/>
                        </a:spcAft>
                        <a:buClr>
                          <a:schemeClr val="dk1"/>
                        </a:buClr>
                        <a:buSzPts val="1000"/>
                        <a:buFont typeface="Poppins"/>
                        <a:buNone/>
                      </a:pPr>
                      <a:r>
                        <a:rPr b="0" i="0" lang="en-US" sz="1000" u="none" cap="none" strike="noStrike">
                          <a:solidFill>
                            <a:schemeClr val="dk1"/>
                          </a:solidFill>
                          <a:latin typeface="Poppins"/>
                          <a:ea typeface="Poppins"/>
                          <a:cs typeface="Poppins"/>
                          <a:sym typeface="Poppins"/>
                        </a:rPr>
                        <a:t>Relationship with Stakeholder</a:t>
                      </a:r>
                      <a:endParaRPr/>
                    </a:p>
                  </a:txBody>
                  <a:tcPr marT="0" marB="0" marR="0" marL="14400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4D4D4"/>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28575">
                      <a:solidFill>
                        <a:schemeClr val="lt1"/>
                      </a:solidFill>
                      <a:prstDash val="solid"/>
                      <a:round/>
                      <a:headEnd len="sm" w="sm" type="none"/>
                      <a:tailEnd len="sm" w="sm" type="none"/>
                    </a:lnL>
                    <a:lnR cap="flat" cmpd="sng" w="9525">
                      <a:solidFill>
                        <a:srgbClr val="BFBFBF"/>
                      </a:solidFill>
                      <a:prstDash val="dash"/>
                      <a:round/>
                      <a:headEnd len="sm" w="sm" type="none"/>
                      <a:tailEnd len="sm" w="sm" type="none"/>
                    </a:lnR>
                    <a:lnT cap="flat" cmpd="sng" w="28575">
                      <a:solidFill>
                        <a:schemeClr val="lt1"/>
                      </a:solidFill>
                      <a:prstDash val="solid"/>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28575">
                      <a:solidFill>
                        <a:schemeClr val="lt1"/>
                      </a:solidFill>
                      <a:prstDash val="solid"/>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28575">
                      <a:solidFill>
                        <a:schemeClr val="lt1"/>
                      </a:solidFill>
                      <a:prstDash val="solid"/>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BFBFBF"/>
                      </a:solidFill>
                      <a:prstDash val="dash"/>
                      <a:round/>
                      <a:headEnd len="sm" w="sm" type="none"/>
                      <a:tailEnd len="sm" w="sm" type="none"/>
                    </a:lnB>
                    <a:solidFill>
                      <a:schemeClr val="lt1"/>
                    </a:solidFill>
                  </a:tcPr>
                </a:tc>
              </a:tr>
              <a:tr h="307400">
                <a:tc>
                  <a:txBody>
                    <a:bodyPr/>
                    <a:lstStyle/>
                    <a:p>
                      <a:pPr indent="0" lvl="0" marL="0" marR="0" rtl="0" algn="l">
                        <a:lnSpc>
                          <a:spcPct val="162000"/>
                        </a:lnSpc>
                        <a:spcBef>
                          <a:spcPts val="0"/>
                        </a:spcBef>
                        <a:spcAft>
                          <a:spcPts val="0"/>
                        </a:spcAft>
                        <a:buClr>
                          <a:schemeClr val="dk1"/>
                        </a:buClr>
                        <a:buSzPts val="1000"/>
                        <a:buFont typeface="Poppins"/>
                        <a:buNone/>
                      </a:pPr>
                      <a:r>
                        <a:rPr b="0" i="0" lang="en-US" sz="1000" u="none" cap="none" strike="noStrike">
                          <a:solidFill>
                            <a:schemeClr val="dk1"/>
                          </a:solidFill>
                          <a:latin typeface="Poppins"/>
                          <a:ea typeface="Poppins"/>
                          <a:cs typeface="Poppins"/>
                          <a:sym typeface="Poppins"/>
                        </a:rPr>
                        <a:t>Customer Experience</a:t>
                      </a:r>
                      <a:endParaRPr/>
                    </a:p>
                  </a:txBody>
                  <a:tcPr marT="0" marB="0" marR="0" marL="14400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4D4D4"/>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28575">
                      <a:solidFill>
                        <a:schemeClr val="lt1"/>
                      </a:solidFill>
                      <a:prstDash val="solid"/>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r>
              <a:tr h="332475">
                <a:tc>
                  <a:txBody>
                    <a:bodyPr/>
                    <a:lstStyle/>
                    <a:p>
                      <a:pPr indent="0" lvl="0" marL="0" marR="0" rtl="0" algn="l">
                        <a:lnSpc>
                          <a:spcPct val="162000"/>
                        </a:lnSpc>
                        <a:spcBef>
                          <a:spcPts val="0"/>
                        </a:spcBef>
                        <a:spcAft>
                          <a:spcPts val="0"/>
                        </a:spcAft>
                        <a:buClr>
                          <a:schemeClr val="dk1"/>
                        </a:buClr>
                        <a:buSzPts val="1000"/>
                        <a:buFont typeface="Poppins"/>
                        <a:buNone/>
                      </a:pPr>
                      <a:r>
                        <a:rPr b="0" i="0" lang="en-US" sz="1000" u="none" cap="none" strike="noStrike">
                          <a:solidFill>
                            <a:schemeClr val="dk1"/>
                          </a:solidFill>
                          <a:latin typeface="Poppins"/>
                          <a:ea typeface="Poppins"/>
                          <a:cs typeface="Poppins"/>
                          <a:sym typeface="Poppins"/>
                        </a:rPr>
                        <a:t>Strong Brand Name</a:t>
                      </a:r>
                      <a:endParaRPr/>
                    </a:p>
                  </a:txBody>
                  <a:tcPr marT="0" marB="0" marR="0" marL="14400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4D4D4"/>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28575">
                      <a:solidFill>
                        <a:schemeClr val="lt1"/>
                      </a:solidFill>
                      <a:prstDash val="solid"/>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dash"/>
                      <a:round/>
                      <a:headEnd len="sm" w="sm" type="none"/>
                      <a:tailEnd len="sm" w="sm" type="none"/>
                    </a:lnT>
                    <a:lnB cap="flat" cmpd="sng" w="9525">
                      <a:solidFill>
                        <a:srgbClr val="BFBFBF"/>
                      </a:solidFill>
                      <a:prstDash val="dash"/>
                      <a:round/>
                      <a:headEnd len="sm" w="sm" type="none"/>
                      <a:tailEnd len="sm" w="sm" type="none"/>
                    </a:lnB>
                    <a:solidFill>
                      <a:schemeClr val="lt1"/>
                    </a:solidFill>
                  </a:tcPr>
                </a:tc>
              </a:tr>
              <a:tr h="352925">
                <a:tc>
                  <a:txBody>
                    <a:bodyPr/>
                    <a:lstStyle/>
                    <a:p>
                      <a:pPr indent="0" lvl="0" marL="0" marR="0" rtl="0" algn="l">
                        <a:lnSpc>
                          <a:spcPct val="162000"/>
                        </a:lnSpc>
                        <a:spcBef>
                          <a:spcPts val="0"/>
                        </a:spcBef>
                        <a:spcAft>
                          <a:spcPts val="0"/>
                        </a:spcAft>
                        <a:buClr>
                          <a:schemeClr val="dk1"/>
                        </a:buClr>
                        <a:buSzPts val="1000"/>
                        <a:buFont typeface="Poppins"/>
                        <a:buNone/>
                      </a:pPr>
                      <a:r>
                        <a:rPr b="0" i="0" lang="en-US" sz="1000" u="none" cap="none" strike="noStrike">
                          <a:solidFill>
                            <a:schemeClr val="dk1"/>
                          </a:solidFill>
                          <a:latin typeface="Poppins"/>
                          <a:ea typeface="Poppins"/>
                          <a:cs typeface="Poppins"/>
                          <a:sym typeface="Poppins"/>
                        </a:rPr>
                        <a:t>Partnership</a:t>
                      </a:r>
                      <a:endParaRPr/>
                    </a:p>
                  </a:txBody>
                  <a:tcPr marT="0" marB="0" marR="0" marL="144000" anchor="ctr">
                    <a:lnL cap="flat" cmpd="sng" w="9525">
                      <a:solidFill>
                        <a:srgbClr val="000000">
                          <a:alpha val="0"/>
                        </a:srgb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4D4D4"/>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28575">
                      <a:solidFill>
                        <a:schemeClr val="lt1"/>
                      </a:solidFill>
                      <a:prstDash val="solid"/>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BFBFBF"/>
                      </a:solidFill>
                      <a:prstDash val="dash"/>
                      <a:round/>
                      <a:headEnd len="sm" w="sm" type="none"/>
                      <a:tailEnd len="sm" w="sm" type="none"/>
                    </a:lnR>
                    <a:lnT cap="flat" cmpd="sng" w="9525">
                      <a:solidFill>
                        <a:srgbClr val="BFBFBF"/>
                      </a:solidFill>
                      <a:prstDash val="dash"/>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47272"/>
                        </a:lnSpc>
                        <a:spcBef>
                          <a:spcPts val="0"/>
                        </a:spcBef>
                        <a:spcAft>
                          <a:spcPts val="0"/>
                        </a:spcAft>
                        <a:buNone/>
                      </a:pPr>
                      <a:r>
                        <a:t/>
                      </a:r>
                      <a:endParaRPr b="0" i="0" sz="1100" u="none" cap="none" strike="noStrike">
                        <a:solidFill>
                          <a:schemeClr val="dk1"/>
                        </a:solidFill>
                        <a:latin typeface="Poppins"/>
                        <a:ea typeface="Poppins"/>
                        <a:cs typeface="Poppins"/>
                        <a:sym typeface="Poppins"/>
                      </a:endParaRPr>
                    </a:p>
                  </a:txBody>
                  <a:tcPr marT="48400" marB="48400" marR="96775" marL="0" anchor="ctr">
                    <a:lnL cap="flat" cmpd="sng" w="9525">
                      <a:solidFill>
                        <a:srgbClr val="BFBFBF"/>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dash"/>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623" name="Google Shape;623;p33"/>
          <p:cNvSpPr/>
          <p:nvPr/>
        </p:nvSpPr>
        <p:spPr>
          <a:xfrm>
            <a:off x="3624127" y="5052559"/>
            <a:ext cx="180000" cy="180000"/>
          </a:xfrm>
          <a:custGeom>
            <a:rect b="b" l="l" r="r" t="t"/>
            <a:pathLst>
              <a:path extrusionOk="0" h="37" w="37">
                <a:moveTo>
                  <a:pt x="37" y="8"/>
                </a:moveTo>
                <a:lnTo>
                  <a:pt x="29" y="0"/>
                </a:lnTo>
                <a:lnTo>
                  <a:pt x="18" y="12"/>
                </a:lnTo>
                <a:lnTo>
                  <a:pt x="7" y="0"/>
                </a:lnTo>
                <a:lnTo>
                  <a:pt x="0" y="8"/>
                </a:lnTo>
                <a:lnTo>
                  <a:pt x="11" y="19"/>
                </a:lnTo>
                <a:lnTo>
                  <a:pt x="0" y="30"/>
                </a:lnTo>
                <a:lnTo>
                  <a:pt x="7" y="37"/>
                </a:lnTo>
                <a:lnTo>
                  <a:pt x="18" y="26"/>
                </a:lnTo>
                <a:lnTo>
                  <a:pt x="29" y="37"/>
                </a:lnTo>
                <a:lnTo>
                  <a:pt x="37" y="30"/>
                </a:lnTo>
                <a:lnTo>
                  <a:pt x="26" y="19"/>
                </a:lnTo>
                <a:lnTo>
                  <a:pt x="37" y="8"/>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24" name="Google Shape;624;p33"/>
          <p:cNvSpPr/>
          <p:nvPr/>
        </p:nvSpPr>
        <p:spPr>
          <a:xfrm>
            <a:off x="3603715" y="3013998"/>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25" name="Google Shape;625;p33"/>
          <p:cNvSpPr/>
          <p:nvPr/>
        </p:nvSpPr>
        <p:spPr>
          <a:xfrm>
            <a:off x="3624127" y="5736106"/>
            <a:ext cx="180000" cy="180000"/>
          </a:xfrm>
          <a:custGeom>
            <a:rect b="b" l="l" r="r" t="t"/>
            <a:pathLst>
              <a:path extrusionOk="0" h="37" w="37">
                <a:moveTo>
                  <a:pt x="37" y="8"/>
                </a:moveTo>
                <a:lnTo>
                  <a:pt x="29" y="0"/>
                </a:lnTo>
                <a:lnTo>
                  <a:pt x="18" y="12"/>
                </a:lnTo>
                <a:lnTo>
                  <a:pt x="7" y="0"/>
                </a:lnTo>
                <a:lnTo>
                  <a:pt x="0" y="8"/>
                </a:lnTo>
                <a:lnTo>
                  <a:pt x="11" y="19"/>
                </a:lnTo>
                <a:lnTo>
                  <a:pt x="0" y="30"/>
                </a:lnTo>
                <a:lnTo>
                  <a:pt x="7" y="37"/>
                </a:lnTo>
                <a:lnTo>
                  <a:pt x="18" y="26"/>
                </a:lnTo>
                <a:lnTo>
                  <a:pt x="29" y="37"/>
                </a:lnTo>
                <a:lnTo>
                  <a:pt x="37" y="30"/>
                </a:lnTo>
                <a:lnTo>
                  <a:pt x="26" y="19"/>
                </a:lnTo>
                <a:lnTo>
                  <a:pt x="37" y="8"/>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26" name="Google Shape;626;p33"/>
          <p:cNvSpPr/>
          <p:nvPr/>
        </p:nvSpPr>
        <p:spPr>
          <a:xfrm>
            <a:off x="3603715" y="5372920"/>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27" name="Google Shape;627;p33"/>
          <p:cNvSpPr/>
          <p:nvPr/>
        </p:nvSpPr>
        <p:spPr>
          <a:xfrm>
            <a:off x="3603715" y="4738443"/>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28" name="Google Shape;628;p33"/>
          <p:cNvSpPr/>
          <p:nvPr/>
        </p:nvSpPr>
        <p:spPr>
          <a:xfrm>
            <a:off x="3603715" y="3655460"/>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29" name="Google Shape;629;p33"/>
          <p:cNvSpPr/>
          <p:nvPr/>
        </p:nvSpPr>
        <p:spPr>
          <a:xfrm>
            <a:off x="5953111" y="3655459"/>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30" name="Google Shape;630;p33"/>
          <p:cNvSpPr/>
          <p:nvPr/>
        </p:nvSpPr>
        <p:spPr>
          <a:xfrm>
            <a:off x="5953111" y="3984151"/>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31" name="Google Shape;631;p33"/>
          <p:cNvSpPr/>
          <p:nvPr/>
        </p:nvSpPr>
        <p:spPr>
          <a:xfrm>
            <a:off x="5953111" y="3022943"/>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32" name="Google Shape;632;p33"/>
          <p:cNvSpPr/>
          <p:nvPr/>
        </p:nvSpPr>
        <p:spPr>
          <a:xfrm>
            <a:off x="5953111" y="5076943"/>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33" name="Google Shape;633;p33"/>
          <p:cNvSpPr/>
          <p:nvPr/>
        </p:nvSpPr>
        <p:spPr>
          <a:xfrm>
            <a:off x="5953111" y="5766725"/>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34" name="Google Shape;634;p33"/>
          <p:cNvSpPr/>
          <p:nvPr/>
        </p:nvSpPr>
        <p:spPr>
          <a:xfrm>
            <a:off x="8294865" y="4738443"/>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35" name="Google Shape;635;p33"/>
          <p:cNvSpPr/>
          <p:nvPr/>
        </p:nvSpPr>
        <p:spPr>
          <a:xfrm>
            <a:off x="8294865" y="5076943"/>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36" name="Google Shape;636;p33"/>
          <p:cNvSpPr/>
          <p:nvPr/>
        </p:nvSpPr>
        <p:spPr>
          <a:xfrm>
            <a:off x="8294865" y="3660235"/>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37" name="Google Shape;637;p33"/>
          <p:cNvSpPr/>
          <p:nvPr/>
        </p:nvSpPr>
        <p:spPr>
          <a:xfrm>
            <a:off x="8294865" y="3343432"/>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38" name="Google Shape;638;p33"/>
          <p:cNvSpPr/>
          <p:nvPr/>
        </p:nvSpPr>
        <p:spPr>
          <a:xfrm>
            <a:off x="10624074" y="3343432"/>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39" name="Google Shape;639;p33"/>
          <p:cNvSpPr/>
          <p:nvPr/>
        </p:nvSpPr>
        <p:spPr>
          <a:xfrm>
            <a:off x="10624074" y="5375968"/>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40" name="Google Shape;640;p33"/>
          <p:cNvSpPr/>
          <p:nvPr/>
        </p:nvSpPr>
        <p:spPr>
          <a:xfrm>
            <a:off x="10624074" y="5745458"/>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41" name="Google Shape;641;p33"/>
          <p:cNvSpPr/>
          <p:nvPr/>
        </p:nvSpPr>
        <p:spPr>
          <a:xfrm>
            <a:off x="10624074" y="3011835"/>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42" name="Google Shape;642;p33"/>
          <p:cNvSpPr/>
          <p:nvPr/>
        </p:nvSpPr>
        <p:spPr>
          <a:xfrm>
            <a:off x="10624074" y="3980842"/>
            <a:ext cx="240000" cy="180000"/>
          </a:xfrm>
          <a:custGeom>
            <a:rect b="b" l="l" r="r" t="t"/>
            <a:pathLst>
              <a:path extrusionOk="0" h="36" w="47">
                <a:moveTo>
                  <a:pt x="18" y="36"/>
                </a:moveTo>
                <a:lnTo>
                  <a:pt x="0" y="18"/>
                </a:lnTo>
                <a:lnTo>
                  <a:pt x="7" y="10"/>
                </a:lnTo>
                <a:lnTo>
                  <a:pt x="18" y="21"/>
                </a:lnTo>
                <a:lnTo>
                  <a:pt x="39" y="0"/>
                </a:lnTo>
                <a:lnTo>
                  <a:pt x="47" y="8"/>
                </a:lnTo>
                <a:lnTo>
                  <a:pt x="18" y="3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43" name="Google Shape;643;p33"/>
          <p:cNvSpPr/>
          <p:nvPr/>
        </p:nvSpPr>
        <p:spPr>
          <a:xfrm>
            <a:off x="5973523" y="3343421"/>
            <a:ext cx="180000" cy="180000"/>
          </a:xfrm>
          <a:custGeom>
            <a:rect b="b" l="l" r="r" t="t"/>
            <a:pathLst>
              <a:path extrusionOk="0" h="37" w="37">
                <a:moveTo>
                  <a:pt x="37" y="8"/>
                </a:moveTo>
                <a:lnTo>
                  <a:pt x="29" y="0"/>
                </a:lnTo>
                <a:lnTo>
                  <a:pt x="18" y="12"/>
                </a:lnTo>
                <a:lnTo>
                  <a:pt x="7" y="0"/>
                </a:lnTo>
                <a:lnTo>
                  <a:pt x="0" y="8"/>
                </a:lnTo>
                <a:lnTo>
                  <a:pt x="11" y="19"/>
                </a:lnTo>
                <a:lnTo>
                  <a:pt x="0" y="30"/>
                </a:lnTo>
                <a:lnTo>
                  <a:pt x="7" y="37"/>
                </a:lnTo>
                <a:lnTo>
                  <a:pt x="18" y="26"/>
                </a:lnTo>
                <a:lnTo>
                  <a:pt x="29" y="37"/>
                </a:lnTo>
                <a:lnTo>
                  <a:pt x="37" y="30"/>
                </a:lnTo>
                <a:lnTo>
                  <a:pt x="26" y="19"/>
                </a:lnTo>
                <a:lnTo>
                  <a:pt x="37" y="8"/>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44" name="Google Shape;644;p33"/>
          <p:cNvSpPr/>
          <p:nvPr/>
        </p:nvSpPr>
        <p:spPr>
          <a:xfrm>
            <a:off x="5973523" y="5369802"/>
            <a:ext cx="180000" cy="180000"/>
          </a:xfrm>
          <a:custGeom>
            <a:rect b="b" l="l" r="r" t="t"/>
            <a:pathLst>
              <a:path extrusionOk="0" h="37" w="37">
                <a:moveTo>
                  <a:pt x="37" y="8"/>
                </a:moveTo>
                <a:lnTo>
                  <a:pt x="29" y="0"/>
                </a:lnTo>
                <a:lnTo>
                  <a:pt x="18" y="12"/>
                </a:lnTo>
                <a:lnTo>
                  <a:pt x="7" y="0"/>
                </a:lnTo>
                <a:lnTo>
                  <a:pt x="0" y="8"/>
                </a:lnTo>
                <a:lnTo>
                  <a:pt x="11" y="19"/>
                </a:lnTo>
                <a:lnTo>
                  <a:pt x="0" y="30"/>
                </a:lnTo>
                <a:lnTo>
                  <a:pt x="7" y="37"/>
                </a:lnTo>
                <a:lnTo>
                  <a:pt x="18" y="26"/>
                </a:lnTo>
                <a:lnTo>
                  <a:pt x="29" y="37"/>
                </a:lnTo>
                <a:lnTo>
                  <a:pt x="37" y="30"/>
                </a:lnTo>
                <a:lnTo>
                  <a:pt x="26" y="19"/>
                </a:lnTo>
                <a:lnTo>
                  <a:pt x="37" y="8"/>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45" name="Google Shape;645;p33"/>
          <p:cNvSpPr/>
          <p:nvPr/>
        </p:nvSpPr>
        <p:spPr>
          <a:xfrm>
            <a:off x="8315277" y="5383720"/>
            <a:ext cx="180000" cy="180000"/>
          </a:xfrm>
          <a:custGeom>
            <a:rect b="b" l="l" r="r" t="t"/>
            <a:pathLst>
              <a:path extrusionOk="0" h="37" w="37">
                <a:moveTo>
                  <a:pt x="37" y="8"/>
                </a:moveTo>
                <a:lnTo>
                  <a:pt x="29" y="0"/>
                </a:lnTo>
                <a:lnTo>
                  <a:pt x="18" y="12"/>
                </a:lnTo>
                <a:lnTo>
                  <a:pt x="7" y="0"/>
                </a:lnTo>
                <a:lnTo>
                  <a:pt x="0" y="8"/>
                </a:lnTo>
                <a:lnTo>
                  <a:pt x="11" y="19"/>
                </a:lnTo>
                <a:lnTo>
                  <a:pt x="0" y="30"/>
                </a:lnTo>
                <a:lnTo>
                  <a:pt x="7" y="37"/>
                </a:lnTo>
                <a:lnTo>
                  <a:pt x="18" y="26"/>
                </a:lnTo>
                <a:lnTo>
                  <a:pt x="29" y="37"/>
                </a:lnTo>
                <a:lnTo>
                  <a:pt x="37" y="30"/>
                </a:lnTo>
                <a:lnTo>
                  <a:pt x="26" y="19"/>
                </a:lnTo>
                <a:lnTo>
                  <a:pt x="37" y="8"/>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46" name="Google Shape;646;p33"/>
          <p:cNvSpPr/>
          <p:nvPr/>
        </p:nvSpPr>
        <p:spPr>
          <a:xfrm>
            <a:off x="8315277" y="3977017"/>
            <a:ext cx="180000" cy="180000"/>
          </a:xfrm>
          <a:custGeom>
            <a:rect b="b" l="l" r="r" t="t"/>
            <a:pathLst>
              <a:path extrusionOk="0" h="37" w="37">
                <a:moveTo>
                  <a:pt x="37" y="8"/>
                </a:moveTo>
                <a:lnTo>
                  <a:pt x="29" y="0"/>
                </a:lnTo>
                <a:lnTo>
                  <a:pt x="18" y="12"/>
                </a:lnTo>
                <a:lnTo>
                  <a:pt x="7" y="0"/>
                </a:lnTo>
                <a:lnTo>
                  <a:pt x="0" y="8"/>
                </a:lnTo>
                <a:lnTo>
                  <a:pt x="11" y="19"/>
                </a:lnTo>
                <a:lnTo>
                  <a:pt x="0" y="30"/>
                </a:lnTo>
                <a:lnTo>
                  <a:pt x="7" y="37"/>
                </a:lnTo>
                <a:lnTo>
                  <a:pt x="18" y="26"/>
                </a:lnTo>
                <a:lnTo>
                  <a:pt x="29" y="37"/>
                </a:lnTo>
                <a:lnTo>
                  <a:pt x="37" y="30"/>
                </a:lnTo>
                <a:lnTo>
                  <a:pt x="26" y="19"/>
                </a:lnTo>
                <a:lnTo>
                  <a:pt x="37" y="8"/>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47" name="Google Shape;647;p33"/>
          <p:cNvSpPr/>
          <p:nvPr/>
        </p:nvSpPr>
        <p:spPr>
          <a:xfrm>
            <a:off x="10644486" y="5061633"/>
            <a:ext cx="180000" cy="180000"/>
          </a:xfrm>
          <a:custGeom>
            <a:rect b="b" l="l" r="r" t="t"/>
            <a:pathLst>
              <a:path extrusionOk="0" h="37" w="37">
                <a:moveTo>
                  <a:pt x="37" y="8"/>
                </a:moveTo>
                <a:lnTo>
                  <a:pt x="29" y="0"/>
                </a:lnTo>
                <a:lnTo>
                  <a:pt x="18" y="12"/>
                </a:lnTo>
                <a:lnTo>
                  <a:pt x="7" y="0"/>
                </a:lnTo>
                <a:lnTo>
                  <a:pt x="0" y="8"/>
                </a:lnTo>
                <a:lnTo>
                  <a:pt x="11" y="19"/>
                </a:lnTo>
                <a:lnTo>
                  <a:pt x="0" y="30"/>
                </a:lnTo>
                <a:lnTo>
                  <a:pt x="7" y="37"/>
                </a:lnTo>
                <a:lnTo>
                  <a:pt x="18" y="26"/>
                </a:lnTo>
                <a:lnTo>
                  <a:pt x="29" y="37"/>
                </a:lnTo>
                <a:lnTo>
                  <a:pt x="37" y="30"/>
                </a:lnTo>
                <a:lnTo>
                  <a:pt x="26" y="19"/>
                </a:lnTo>
                <a:lnTo>
                  <a:pt x="37" y="8"/>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Poppins"/>
              <a:ea typeface="Poppins"/>
              <a:cs typeface="Poppins"/>
              <a:sym typeface="Poppins"/>
            </a:endParaRPr>
          </a:p>
        </p:txBody>
      </p:sp>
      <p:sp>
        <p:nvSpPr>
          <p:cNvPr id="648" name="Google Shape;648;p33"/>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VRIO a</a:t>
            </a:r>
            <a:r>
              <a:rPr lang="en-US"/>
              <a:t>nalysis for business</a:t>
            </a:r>
            <a:endParaRPr/>
          </a:p>
        </p:txBody>
      </p:sp>
      <p:sp>
        <p:nvSpPr>
          <p:cNvPr id="649" name="Google Shape;649;p33"/>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1500"/>
                                        <p:tgtEl>
                                          <p:spTgt spid="622"/>
                                        </p:tgtEl>
                                      </p:cBhvr>
                                    </p:animEffect>
                                  </p:childTnLst>
                                </p:cTn>
                              </p:par>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000"/>
                                        <p:tgtEl>
                                          <p:spTgt spid="617"/>
                                        </p:tgtEl>
                                      </p:cBhvr>
                                    </p:animEffect>
                                  </p:childTnLst>
                                </p:cTn>
                              </p:par>
                              <p:par>
                                <p:cTn fill="hold" nodeType="withEffect" presetClass="entr" presetID="10" presetSubtype="0">
                                  <p:stCondLst>
                                    <p:cond delay="250"/>
                                  </p:stCondLst>
                                  <p:childTnLst>
                                    <p:set>
                                      <p:cBhvr>
                                        <p:cTn dur="1" fill="hold">
                                          <p:stCondLst>
                                            <p:cond delay="0"/>
                                          </p:stCondLst>
                                        </p:cTn>
                                        <p:tgtEl>
                                          <p:spTgt spid="618"/>
                                        </p:tgtEl>
                                        <p:attrNameLst>
                                          <p:attrName>style.visibility</p:attrName>
                                        </p:attrNameLst>
                                      </p:cBhvr>
                                      <p:to>
                                        <p:strVal val="visible"/>
                                      </p:to>
                                    </p:set>
                                    <p:animEffect filter="fade" transition="in">
                                      <p:cBhvr>
                                        <p:cTn dur="1000"/>
                                        <p:tgtEl>
                                          <p:spTgt spid="618"/>
                                        </p:tgtEl>
                                      </p:cBhvr>
                                    </p:animEffect>
                                  </p:childTnLst>
                                </p:cTn>
                              </p:par>
                              <p:par>
                                <p:cTn fill="hold" nodeType="withEffect" presetClass="entr" presetID="10" presetSubtype="0">
                                  <p:stCondLst>
                                    <p:cond delay="50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par>
                                <p:cTn fill="hold" nodeType="withEffect" presetClass="entr" presetID="10" presetSubtype="0">
                                  <p:stCondLst>
                                    <p:cond delay="750"/>
                                  </p:stCondLst>
                                  <p:childTnLst>
                                    <p:set>
                                      <p:cBhvr>
                                        <p:cTn dur="1" fill="hold">
                                          <p:stCondLst>
                                            <p:cond delay="0"/>
                                          </p:stCondLst>
                                        </p:cTn>
                                        <p:tgtEl>
                                          <p:spTgt spid="620"/>
                                        </p:tgtEl>
                                        <p:attrNameLst>
                                          <p:attrName>style.visibility</p:attrName>
                                        </p:attrNameLst>
                                      </p:cBhvr>
                                      <p:to>
                                        <p:strVal val="visible"/>
                                      </p:to>
                                    </p:set>
                                    <p:animEffect filter="fade" transition="in">
                                      <p:cBhvr>
                                        <p:cTn dur="1000"/>
                                        <p:tgtEl>
                                          <p:spTgt spid="620"/>
                                        </p:tgtEl>
                                      </p:cBhvr>
                                    </p:animEffect>
                                  </p:childTnLst>
                                </p:cTn>
                              </p:par>
                              <p:par>
                                <p:cTn fill="hold" nodeType="withEffect" presetClass="entr" presetID="23" presetSubtype="16">
                                  <p:stCondLst>
                                    <p:cond delay="1500"/>
                                  </p:stCondLst>
                                  <p:childTnLst>
                                    <p:set>
                                      <p:cBhvr>
                                        <p:cTn dur="1" fill="hold">
                                          <p:stCondLst>
                                            <p:cond delay="0"/>
                                          </p:stCondLst>
                                        </p:cTn>
                                        <p:tgtEl>
                                          <p:spTgt spid="624"/>
                                        </p:tgtEl>
                                        <p:attrNameLst>
                                          <p:attrName>style.visibility</p:attrName>
                                        </p:attrNameLst>
                                      </p:cBhvr>
                                      <p:to>
                                        <p:strVal val="visible"/>
                                      </p:to>
                                    </p:set>
                                    <p:anim calcmode="lin" valueType="num">
                                      <p:cBhvr additive="base">
                                        <p:cTn dur="1000"/>
                                        <p:tgtEl>
                                          <p:spTgt spid="624"/>
                                        </p:tgtEl>
                                        <p:attrNameLst>
                                          <p:attrName>ppt_w</p:attrName>
                                        </p:attrNameLst>
                                      </p:cBhvr>
                                      <p:tavLst>
                                        <p:tav fmla="" tm="0">
                                          <p:val>
                                            <p:strVal val="0"/>
                                          </p:val>
                                        </p:tav>
                                        <p:tav fmla="" tm="100000">
                                          <p:val>
                                            <p:strVal val="#ppt_w"/>
                                          </p:val>
                                        </p:tav>
                                      </p:tavLst>
                                    </p:anim>
                                    <p:anim calcmode="lin" valueType="num">
                                      <p:cBhvr additive="base">
                                        <p:cTn dur="1000"/>
                                        <p:tgtEl>
                                          <p:spTgt spid="62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26"/>
                                        </p:tgtEl>
                                        <p:attrNameLst>
                                          <p:attrName>style.visibility</p:attrName>
                                        </p:attrNameLst>
                                      </p:cBhvr>
                                      <p:to>
                                        <p:strVal val="visible"/>
                                      </p:to>
                                    </p:set>
                                    <p:anim calcmode="lin" valueType="num">
                                      <p:cBhvr additive="base">
                                        <p:cTn dur="1000"/>
                                        <p:tgtEl>
                                          <p:spTgt spid="626"/>
                                        </p:tgtEl>
                                        <p:attrNameLst>
                                          <p:attrName>ppt_w</p:attrName>
                                        </p:attrNameLst>
                                      </p:cBhvr>
                                      <p:tavLst>
                                        <p:tav fmla="" tm="0">
                                          <p:val>
                                            <p:strVal val="0"/>
                                          </p:val>
                                        </p:tav>
                                        <p:tav fmla="" tm="100000">
                                          <p:val>
                                            <p:strVal val="#ppt_w"/>
                                          </p:val>
                                        </p:tav>
                                      </p:tavLst>
                                    </p:anim>
                                    <p:anim calcmode="lin" valueType="num">
                                      <p:cBhvr additive="base">
                                        <p:cTn dur="1000"/>
                                        <p:tgtEl>
                                          <p:spTgt spid="6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27"/>
                                        </p:tgtEl>
                                        <p:attrNameLst>
                                          <p:attrName>style.visibility</p:attrName>
                                        </p:attrNameLst>
                                      </p:cBhvr>
                                      <p:to>
                                        <p:strVal val="visible"/>
                                      </p:to>
                                    </p:set>
                                    <p:anim calcmode="lin" valueType="num">
                                      <p:cBhvr additive="base">
                                        <p:cTn dur="1000"/>
                                        <p:tgtEl>
                                          <p:spTgt spid="627"/>
                                        </p:tgtEl>
                                        <p:attrNameLst>
                                          <p:attrName>ppt_w</p:attrName>
                                        </p:attrNameLst>
                                      </p:cBhvr>
                                      <p:tavLst>
                                        <p:tav fmla="" tm="0">
                                          <p:val>
                                            <p:strVal val="0"/>
                                          </p:val>
                                        </p:tav>
                                        <p:tav fmla="" tm="100000">
                                          <p:val>
                                            <p:strVal val="#ppt_w"/>
                                          </p:val>
                                        </p:tav>
                                      </p:tavLst>
                                    </p:anim>
                                    <p:anim calcmode="lin" valueType="num">
                                      <p:cBhvr additive="base">
                                        <p:cTn dur="1000"/>
                                        <p:tgtEl>
                                          <p:spTgt spid="6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1000"/>
                                        <p:tgtEl>
                                          <p:spTgt spid="628"/>
                                        </p:tgtEl>
                                        <p:attrNameLst>
                                          <p:attrName>ppt_w</p:attrName>
                                        </p:attrNameLst>
                                      </p:cBhvr>
                                      <p:tavLst>
                                        <p:tav fmla="" tm="0">
                                          <p:val>
                                            <p:strVal val="0"/>
                                          </p:val>
                                        </p:tav>
                                        <p:tav fmla="" tm="100000">
                                          <p:val>
                                            <p:strVal val="#ppt_w"/>
                                          </p:val>
                                        </p:tav>
                                      </p:tavLst>
                                    </p:anim>
                                    <p:anim calcmode="lin" valueType="num">
                                      <p:cBhvr additive="base">
                                        <p:cTn dur="1000"/>
                                        <p:tgtEl>
                                          <p:spTgt spid="62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29"/>
                                        </p:tgtEl>
                                        <p:attrNameLst>
                                          <p:attrName>style.visibility</p:attrName>
                                        </p:attrNameLst>
                                      </p:cBhvr>
                                      <p:to>
                                        <p:strVal val="visible"/>
                                      </p:to>
                                    </p:set>
                                    <p:anim calcmode="lin" valueType="num">
                                      <p:cBhvr additive="base">
                                        <p:cTn dur="1000"/>
                                        <p:tgtEl>
                                          <p:spTgt spid="629"/>
                                        </p:tgtEl>
                                        <p:attrNameLst>
                                          <p:attrName>ppt_w</p:attrName>
                                        </p:attrNameLst>
                                      </p:cBhvr>
                                      <p:tavLst>
                                        <p:tav fmla="" tm="0">
                                          <p:val>
                                            <p:strVal val="0"/>
                                          </p:val>
                                        </p:tav>
                                        <p:tav fmla="" tm="100000">
                                          <p:val>
                                            <p:strVal val="#ppt_w"/>
                                          </p:val>
                                        </p:tav>
                                      </p:tavLst>
                                    </p:anim>
                                    <p:anim calcmode="lin" valueType="num">
                                      <p:cBhvr additive="base">
                                        <p:cTn dur="1000"/>
                                        <p:tgtEl>
                                          <p:spTgt spid="6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30"/>
                                        </p:tgtEl>
                                        <p:attrNameLst>
                                          <p:attrName>style.visibility</p:attrName>
                                        </p:attrNameLst>
                                      </p:cBhvr>
                                      <p:to>
                                        <p:strVal val="visible"/>
                                      </p:to>
                                    </p:set>
                                    <p:anim calcmode="lin" valueType="num">
                                      <p:cBhvr additive="base">
                                        <p:cTn dur="1000"/>
                                        <p:tgtEl>
                                          <p:spTgt spid="630"/>
                                        </p:tgtEl>
                                        <p:attrNameLst>
                                          <p:attrName>ppt_w</p:attrName>
                                        </p:attrNameLst>
                                      </p:cBhvr>
                                      <p:tavLst>
                                        <p:tav fmla="" tm="0">
                                          <p:val>
                                            <p:strVal val="0"/>
                                          </p:val>
                                        </p:tav>
                                        <p:tav fmla="" tm="100000">
                                          <p:val>
                                            <p:strVal val="#ppt_w"/>
                                          </p:val>
                                        </p:tav>
                                      </p:tavLst>
                                    </p:anim>
                                    <p:anim calcmode="lin" valueType="num">
                                      <p:cBhvr additive="base">
                                        <p:cTn dur="1000"/>
                                        <p:tgtEl>
                                          <p:spTgt spid="6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31"/>
                                        </p:tgtEl>
                                        <p:attrNameLst>
                                          <p:attrName>style.visibility</p:attrName>
                                        </p:attrNameLst>
                                      </p:cBhvr>
                                      <p:to>
                                        <p:strVal val="visible"/>
                                      </p:to>
                                    </p:set>
                                    <p:anim calcmode="lin" valueType="num">
                                      <p:cBhvr additive="base">
                                        <p:cTn dur="1000"/>
                                        <p:tgtEl>
                                          <p:spTgt spid="631"/>
                                        </p:tgtEl>
                                        <p:attrNameLst>
                                          <p:attrName>ppt_w</p:attrName>
                                        </p:attrNameLst>
                                      </p:cBhvr>
                                      <p:tavLst>
                                        <p:tav fmla="" tm="0">
                                          <p:val>
                                            <p:strVal val="0"/>
                                          </p:val>
                                        </p:tav>
                                        <p:tav fmla="" tm="100000">
                                          <p:val>
                                            <p:strVal val="#ppt_w"/>
                                          </p:val>
                                        </p:tav>
                                      </p:tavLst>
                                    </p:anim>
                                    <p:anim calcmode="lin" valueType="num">
                                      <p:cBhvr additive="base">
                                        <p:cTn dur="1000"/>
                                        <p:tgtEl>
                                          <p:spTgt spid="6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32"/>
                                        </p:tgtEl>
                                        <p:attrNameLst>
                                          <p:attrName>style.visibility</p:attrName>
                                        </p:attrNameLst>
                                      </p:cBhvr>
                                      <p:to>
                                        <p:strVal val="visible"/>
                                      </p:to>
                                    </p:set>
                                    <p:anim calcmode="lin" valueType="num">
                                      <p:cBhvr additive="base">
                                        <p:cTn dur="1000"/>
                                        <p:tgtEl>
                                          <p:spTgt spid="632"/>
                                        </p:tgtEl>
                                        <p:attrNameLst>
                                          <p:attrName>ppt_w</p:attrName>
                                        </p:attrNameLst>
                                      </p:cBhvr>
                                      <p:tavLst>
                                        <p:tav fmla="" tm="0">
                                          <p:val>
                                            <p:strVal val="0"/>
                                          </p:val>
                                        </p:tav>
                                        <p:tav fmla="" tm="100000">
                                          <p:val>
                                            <p:strVal val="#ppt_w"/>
                                          </p:val>
                                        </p:tav>
                                      </p:tavLst>
                                    </p:anim>
                                    <p:anim calcmode="lin" valueType="num">
                                      <p:cBhvr additive="base">
                                        <p:cTn dur="1000"/>
                                        <p:tgtEl>
                                          <p:spTgt spid="6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33"/>
                                        </p:tgtEl>
                                        <p:attrNameLst>
                                          <p:attrName>style.visibility</p:attrName>
                                        </p:attrNameLst>
                                      </p:cBhvr>
                                      <p:to>
                                        <p:strVal val="visible"/>
                                      </p:to>
                                    </p:set>
                                    <p:anim calcmode="lin" valueType="num">
                                      <p:cBhvr additive="base">
                                        <p:cTn dur="1000"/>
                                        <p:tgtEl>
                                          <p:spTgt spid="633"/>
                                        </p:tgtEl>
                                        <p:attrNameLst>
                                          <p:attrName>ppt_w</p:attrName>
                                        </p:attrNameLst>
                                      </p:cBhvr>
                                      <p:tavLst>
                                        <p:tav fmla="" tm="0">
                                          <p:val>
                                            <p:strVal val="0"/>
                                          </p:val>
                                        </p:tav>
                                        <p:tav fmla="" tm="100000">
                                          <p:val>
                                            <p:strVal val="#ppt_w"/>
                                          </p:val>
                                        </p:tav>
                                      </p:tavLst>
                                    </p:anim>
                                    <p:anim calcmode="lin" valueType="num">
                                      <p:cBhvr additive="base">
                                        <p:cTn dur="1000"/>
                                        <p:tgtEl>
                                          <p:spTgt spid="6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34"/>
                                        </p:tgtEl>
                                        <p:attrNameLst>
                                          <p:attrName>style.visibility</p:attrName>
                                        </p:attrNameLst>
                                      </p:cBhvr>
                                      <p:to>
                                        <p:strVal val="visible"/>
                                      </p:to>
                                    </p:set>
                                    <p:anim calcmode="lin" valueType="num">
                                      <p:cBhvr additive="base">
                                        <p:cTn dur="1000"/>
                                        <p:tgtEl>
                                          <p:spTgt spid="634"/>
                                        </p:tgtEl>
                                        <p:attrNameLst>
                                          <p:attrName>ppt_w</p:attrName>
                                        </p:attrNameLst>
                                      </p:cBhvr>
                                      <p:tavLst>
                                        <p:tav fmla="" tm="0">
                                          <p:val>
                                            <p:strVal val="0"/>
                                          </p:val>
                                        </p:tav>
                                        <p:tav fmla="" tm="100000">
                                          <p:val>
                                            <p:strVal val="#ppt_w"/>
                                          </p:val>
                                        </p:tav>
                                      </p:tavLst>
                                    </p:anim>
                                    <p:anim calcmode="lin" valueType="num">
                                      <p:cBhvr additive="base">
                                        <p:cTn dur="1000"/>
                                        <p:tgtEl>
                                          <p:spTgt spid="6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35"/>
                                        </p:tgtEl>
                                        <p:attrNameLst>
                                          <p:attrName>style.visibility</p:attrName>
                                        </p:attrNameLst>
                                      </p:cBhvr>
                                      <p:to>
                                        <p:strVal val="visible"/>
                                      </p:to>
                                    </p:set>
                                    <p:anim calcmode="lin" valueType="num">
                                      <p:cBhvr additive="base">
                                        <p:cTn dur="1000"/>
                                        <p:tgtEl>
                                          <p:spTgt spid="635"/>
                                        </p:tgtEl>
                                        <p:attrNameLst>
                                          <p:attrName>ppt_w</p:attrName>
                                        </p:attrNameLst>
                                      </p:cBhvr>
                                      <p:tavLst>
                                        <p:tav fmla="" tm="0">
                                          <p:val>
                                            <p:strVal val="0"/>
                                          </p:val>
                                        </p:tav>
                                        <p:tav fmla="" tm="100000">
                                          <p:val>
                                            <p:strVal val="#ppt_w"/>
                                          </p:val>
                                        </p:tav>
                                      </p:tavLst>
                                    </p:anim>
                                    <p:anim calcmode="lin" valueType="num">
                                      <p:cBhvr additive="base">
                                        <p:cTn dur="1000"/>
                                        <p:tgtEl>
                                          <p:spTgt spid="6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36"/>
                                        </p:tgtEl>
                                        <p:attrNameLst>
                                          <p:attrName>style.visibility</p:attrName>
                                        </p:attrNameLst>
                                      </p:cBhvr>
                                      <p:to>
                                        <p:strVal val="visible"/>
                                      </p:to>
                                    </p:set>
                                    <p:anim calcmode="lin" valueType="num">
                                      <p:cBhvr additive="base">
                                        <p:cTn dur="1000"/>
                                        <p:tgtEl>
                                          <p:spTgt spid="636"/>
                                        </p:tgtEl>
                                        <p:attrNameLst>
                                          <p:attrName>ppt_w</p:attrName>
                                        </p:attrNameLst>
                                      </p:cBhvr>
                                      <p:tavLst>
                                        <p:tav fmla="" tm="0">
                                          <p:val>
                                            <p:strVal val="0"/>
                                          </p:val>
                                        </p:tav>
                                        <p:tav fmla="" tm="100000">
                                          <p:val>
                                            <p:strVal val="#ppt_w"/>
                                          </p:val>
                                        </p:tav>
                                      </p:tavLst>
                                    </p:anim>
                                    <p:anim calcmode="lin" valueType="num">
                                      <p:cBhvr additive="base">
                                        <p:cTn dur="1000"/>
                                        <p:tgtEl>
                                          <p:spTgt spid="6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37"/>
                                        </p:tgtEl>
                                        <p:attrNameLst>
                                          <p:attrName>style.visibility</p:attrName>
                                        </p:attrNameLst>
                                      </p:cBhvr>
                                      <p:to>
                                        <p:strVal val="visible"/>
                                      </p:to>
                                    </p:set>
                                    <p:anim calcmode="lin" valueType="num">
                                      <p:cBhvr additive="base">
                                        <p:cTn dur="1000"/>
                                        <p:tgtEl>
                                          <p:spTgt spid="637"/>
                                        </p:tgtEl>
                                        <p:attrNameLst>
                                          <p:attrName>ppt_w</p:attrName>
                                        </p:attrNameLst>
                                      </p:cBhvr>
                                      <p:tavLst>
                                        <p:tav fmla="" tm="0">
                                          <p:val>
                                            <p:strVal val="0"/>
                                          </p:val>
                                        </p:tav>
                                        <p:tav fmla="" tm="100000">
                                          <p:val>
                                            <p:strVal val="#ppt_w"/>
                                          </p:val>
                                        </p:tav>
                                      </p:tavLst>
                                    </p:anim>
                                    <p:anim calcmode="lin" valueType="num">
                                      <p:cBhvr additive="base">
                                        <p:cTn dur="1000"/>
                                        <p:tgtEl>
                                          <p:spTgt spid="6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38"/>
                                        </p:tgtEl>
                                        <p:attrNameLst>
                                          <p:attrName>style.visibility</p:attrName>
                                        </p:attrNameLst>
                                      </p:cBhvr>
                                      <p:to>
                                        <p:strVal val="visible"/>
                                      </p:to>
                                    </p:set>
                                    <p:anim calcmode="lin" valueType="num">
                                      <p:cBhvr additive="base">
                                        <p:cTn dur="1000"/>
                                        <p:tgtEl>
                                          <p:spTgt spid="638"/>
                                        </p:tgtEl>
                                        <p:attrNameLst>
                                          <p:attrName>ppt_w</p:attrName>
                                        </p:attrNameLst>
                                      </p:cBhvr>
                                      <p:tavLst>
                                        <p:tav fmla="" tm="0">
                                          <p:val>
                                            <p:strVal val="0"/>
                                          </p:val>
                                        </p:tav>
                                        <p:tav fmla="" tm="100000">
                                          <p:val>
                                            <p:strVal val="#ppt_w"/>
                                          </p:val>
                                        </p:tav>
                                      </p:tavLst>
                                    </p:anim>
                                    <p:anim calcmode="lin" valueType="num">
                                      <p:cBhvr additive="base">
                                        <p:cTn dur="1000"/>
                                        <p:tgtEl>
                                          <p:spTgt spid="6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39"/>
                                        </p:tgtEl>
                                        <p:attrNameLst>
                                          <p:attrName>style.visibility</p:attrName>
                                        </p:attrNameLst>
                                      </p:cBhvr>
                                      <p:to>
                                        <p:strVal val="visible"/>
                                      </p:to>
                                    </p:set>
                                    <p:anim calcmode="lin" valueType="num">
                                      <p:cBhvr additive="base">
                                        <p:cTn dur="1000"/>
                                        <p:tgtEl>
                                          <p:spTgt spid="639"/>
                                        </p:tgtEl>
                                        <p:attrNameLst>
                                          <p:attrName>ppt_w</p:attrName>
                                        </p:attrNameLst>
                                      </p:cBhvr>
                                      <p:tavLst>
                                        <p:tav fmla="" tm="0">
                                          <p:val>
                                            <p:strVal val="0"/>
                                          </p:val>
                                        </p:tav>
                                        <p:tav fmla="" tm="100000">
                                          <p:val>
                                            <p:strVal val="#ppt_w"/>
                                          </p:val>
                                        </p:tav>
                                      </p:tavLst>
                                    </p:anim>
                                    <p:anim calcmode="lin" valueType="num">
                                      <p:cBhvr additive="base">
                                        <p:cTn dur="1000"/>
                                        <p:tgtEl>
                                          <p:spTgt spid="6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40"/>
                                        </p:tgtEl>
                                        <p:attrNameLst>
                                          <p:attrName>style.visibility</p:attrName>
                                        </p:attrNameLst>
                                      </p:cBhvr>
                                      <p:to>
                                        <p:strVal val="visible"/>
                                      </p:to>
                                    </p:set>
                                    <p:anim calcmode="lin" valueType="num">
                                      <p:cBhvr additive="base">
                                        <p:cTn dur="1000"/>
                                        <p:tgtEl>
                                          <p:spTgt spid="640"/>
                                        </p:tgtEl>
                                        <p:attrNameLst>
                                          <p:attrName>ppt_w</p:attrName>
                                        </p:attrNameLst>
                                      </p:cBhvr>
                                      <p:tavLst>
                                        <p:tav fmla="" tm="0">
                                          <p:val>
                                            <p:strVal val="0"/>
                                          </p:val>
                                        </p:tav>
                                        <p:tav fmla="" tm="100000">
                                          <p:val>
                                            <p:strVal val="#ppt_w"/>
                                          </p:val>
                                        </p:tav>
                                      </p:tavLst>
                                    </p:anim>
                                    <p:anim calcmode="lin" valueType="num">
                                      <p:cBhvr additive="base">
                                        <p:cTn dur="1000"/>
                                        <p:tgtEl>
                                          <p:spTgt spid="6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41"/>
                                        </p:tgtEl>
                                        <p:attrNameLst>
                                          <p:attrName>style.visibility</p:attrName>
                                        </p:attrNameLst>
                                      </p:cBhvr>
                                      <p:to>
                                        <p:strVal val="visible"/>
                                      </p:to>
                                    </p:set>
                                    <p:anim calcmode="lin" valueType="num">
                                      <p:cBhvr additive="base">
                                        <p:cTn dur="1000"/>
                                        <p:tgtEl>
                                          <p:spTgt spid="641"/>
                                        </p:tgtEl>
                                        <p:attrNameLst>
                                          <p:attrName>ppt_w</p:attrName>
                                        </p:attrNameLst>
                                      </p:cBhvr>
                                      <p:tavLst>
                                        <p:tav fmla="" tm="0">
                                          <p:val>
                                            <p:strVal val="0"/>
                                          </p:val>
                                        </p:tav>
                                        <p:tav fmla="" tm="100000">
                                          <p:val>
                                            <p:strVal val="#ppt_w"/>
                                          </p:val>
                                        </p:tav>
                                      </p:tavLst>
                                    </p:anim>
                                    <p:anim calcmode="lin" valueType="num">
                                      <p:cBhvr additive="base">
                                        <p:cTn dur="1000"/>
                                        <p:tgtEl>
                                          <p:spTgt spid="6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42"/>
                                        </p:tgtEl>
                                        <p:attrNameLst>
                                          <p:attrName>style.visibility</p:attrName>
                                        </p:attrNameLst>
                                      </p:cBhvr>
                                      <p:to>
                                        <p:strVal val="visible"/>
                                      </p:to>
                                    </p:set>
                                    <p:anim calcmode="lin" valueType="num">
                                      <p:cBhvr additive="base">
                                        <p:cTn dur="1000"/>
                                        <p:tgtEl>
                                          <p:spTgt spid="642"/>
                                        </p:tgtEl>
                                        <p:attrNameLst>
                                          <p:attrName>ppt_w</p:attrName>
                                        </p:attrNameLst>
                                      </p:cBhvr>
                                      <p:tavLst>
                                        <p:tav fmla="" tm="0">
                                          <p:val>
                                            <p:strVal val="0"/>
                                          </p:val>
                                        </p:tav>
                                        <p:tav fmla="" tm="100000">
                                          <p:val>
                                            <p:strVal val="#ppt_w"/>
                                          </p:val>
                                        </p:tav>
                                      </p:tavLst>
                                    </p:anim>
                                    <p:anim calcmode="lin" valueType="num">
                                      <p:cBhvr additive="base">
                                        <p:cTn dur="1000"/>
                                        <p:tgtEl>
                                          <p:spTgt spid="6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623"/>
                                        </p:tgtEl>
                                        <p:attrNameLst>
                                          <p:attrName>style.visibility</p:attrName>
                                        </p:attrNameLst>
                                      </p:cBhvr>
                                      <p:to>
                                        <p:strVal val="visible"/>
                                      </p:to>
                                    </p:set>
                                    <p:anim calcmode="lin" valueType="num">
                                      <p:cBhvr additive="base">
                                        <p:cTn dur="1000"/>
                                        <p:tgtEl>
                                          <p:spTgt spid="623"/>
                                        </p:tgtEl>
                                        <p:attrNameLst>
                                          <p:attrName>ppt_w</p:attrName>
                                        </p:attrNameLst>
                                      </p:cBhvr>
                                      <p:tavLst>
                                        <p:tav fmla="" tm="0">
                                          <p:val>
                                            <p:strVal val="0"/>
                                          </p:val>
                                        </p:tav>
                                        <p:tav fmla="" tm="100000">
                                          <p:val>
                                            <p:strVal val="#ppt_w"/>
                                          </p:val>
                                        </p:tav>
                                      </p:tavLst>
                                    </p:anim>
                                    <p:anim calcmode="lin" valueType="num">
                                      <p:cBhvr additive="base">
                                        <p:cTn dur="1000"/>
                                        <p:tgtEl>
                                          <p:spTgt spid="62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625"/>
                                        </p:tgtEl>
                                        <p:attrNameLst>
                                          <p:attrName>style.visibility</p:attrName>
                                        </p:attrNameLst>
                                      </p:cBhvr>
                                      <p:to>
                                        <p:strVal val="visible"/>
                                      </p:to>
                                    </p:set>
                                    <p:anim calcmode="lin" valueType="num">
                                      <p:cBhvr additive="base">
                                        <p:cTn dur="1000"/>
                                        <p:tgtEl>
                                          <p:spTgt spid="625"/>
                                        </p:tgtEl>
                                        <p:attrNameLst>
                                          <p:attrName>ppt_w</p:attrName>
                                        </p:attrNameLst>
                                      </p:cBhvr>
                                      <p:tavLst>
                                        <p:tav fmla="" tm="0">
                                          <p:val>
                                            <p:strVal val="0"/>
                                          </p:val>
                                        </p:tav>
                                        <p:tav fmla="" tm="100000">
                                          <p:val>
                                            <p:strVal val="#ppt_w"/>
                                          </p:val>
                                        </p:tav>
                                      </p:tavLst>
                                    </p:anim>
                                    <p:anim calcmode="lin" valueType="num">
                                      <p:cBhvr additive="base">
                                        <p:cTn dur="1000"/>
                                        <p:tgtEl>
                                          <p:spTgt spid="6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644"/>
                                        </p:tgtEl>
                                        <p:attrNameLst>
                                          <p:attrName>style.visibility</p:attrName>
                                        </p:attrNameLst>
                                      </p:cBhvr>
                                      <p:to>
                                        <p:strVal val="visible"/>
                                      </p:to>
                                    </p:set>
                                    <p:anim calcmode="lin" valueType="num">
                                      <p:cBhvr additive="base">
                                        <p:cTn dur="1000"/>
                                        <p:tgtEl>
                                          <p:spTgt spid="644"/>
                                        </p:tgtEl>
                                        <p:attrNameLst>
                                          <p:attrName>ppt_w</p:attrName>
                                        </p:attrNameLst>
                                      </p:cBhvr>
                                      <p:tavLst>
                                        <p:tav fmla="" tm="0">
                                          <p:val>
                                            <p:strVal val="0"/>
                                          </p:val>
                                        </p:tav>
                                        <p:tav fmla="" tm="100000">
                                          <p:val>
                                            <p:strVal val="#ppt_w"/>
                                          </p:val>
                                        </p:tav>
                                      </p:tavLst>
                                    </p:anim>
                                    <p:anim calcmode="lin" valueType="num">
                                      <p:cBhvr additive="base">
                                        <p:cTn dur="1000"/>
                                        <p:tgtEl>
                                          <p:spTgt spid="6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643"/>
                                        </p:tgtEl>
                                        <p:attrNameLst>
                                          <p:attrName>style.visibility</p:attrName>
                                        </p:attrNameLst>
                                      </p:cBhvr>
                                      <p:to>
                                        <p:strVal val="visible"/>
                                      </p:to>
                                    </p:set>
                                    <p:anim calcmode="lin" valueType="num">
                                      <p:cBhvr additive="base">
                                        <p:cTn dur="1000"/>
                                        <p:tgtEl>
                                          <p:spTgt spid="643"/>
                                        </p:tgtEl>
                                        <p:attrNameLst>
                                          <p:attrName>ppt_w</p:attrName>
                                        </p:attrNameLst>
                                      </p:cBhvr>
                                      <p:tavLst>
                                        <p:tav fmla="" tm="0">
                                          <p:val>
                                            <p:strVal val="0"/>
                                          </p:val>
                                        </p:tav>
                                        <p:tav fmla="" tm="100000">
                                          <p:val>
                                            <p:strVal val="#ppt_w"/>
                                          </p:val>
                                        </p:tav>
                                      </p:tavLst>
                                    </p:anim>
                                    <p:anim calcmode="lin" valueType="num">
                                      <p:cBhvr additive="base">
                                        <p:cTn dur="1000"/>
                                        <p:tgtEl>
                                          <p:spTgt spid="6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646"/>
                                        </p:tgtEl>
                                        <p:attrNameLst>
                                          <p:attrName>style.visibility</p:attrName>
                                        </p:attrNameLst>
                                      </p:cBhvr>
                                      <p:to>
                                        <p:strVal val="visible"/>
                                      </p:to>
                                    </p:set>
                                    <p:anim calcmode="lin" valueType="num">
                                      <p:cBhvr additive="base">
                                        <p:cTn dur="1000"/>
                                        <p:tgtEl>
                                          <p:spTgt spid="646"/>
                                        </p:tgtEl>
                                        <p:attrNameLst>
                                          <p:attrName>ppt_w</p:attrName>
                                        </p:attrNameLst>
                                      </p:cBhvr>
                                      <p:tavLst>
                                        <p:tav fmla="" tm="0">
                                          <p:val>
                                            <p:strVal val="0"/>
                                          </p:val>
                                        </p:tav>
                                        <p:tav fmla="" tm="100000">
                                          <p:val>
                                            <p:strVal val="#ppt_w"/>
                                          </p:val>
                                        </p:tav>
                                      </p:tavLst>
                                    </p:anim>
                                    <p:anim calcmode="lin" valueType="num">
                                      <p:cBhvr additive="base">
                                        <p:cTn dur="1000"/>
                                        <p:tgtEl>
                                          <p:spTgt spid="6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1000"/>
                                        <p:tgtEl>
                                          <p:spTgt spid="645"/>
                                        </p:tgtEl>
                                        <p:attrNameLst>
                                          <p:attrName>ppt_w</p:attrName>
                                        </p:attrNameLst>
                                      </p:cBhvr>
                                      <p:tavLst>
                                        <p:tav fmla="" tm="0">
                                          <p:val>
                                            <p:strVal val="0"/>
                                          </p:val>
                                        </p:tav>
                                        <p:tav fmla="" tm="100000">
                                          <p:val>
                                            <p:strVal val="#ppt_w"/>
                                          </p:val>
                                        </p:tav>
                                      </p:tavLst>
                                    </p:anim>
                                    <p:anim calcmode="lin" valueType="num">
                                      <p:cBhvr additive="base">
                                        <p:cTn dur="1000"/>
                                        <p:tgtEl>
                                          <p:spTgt spid="6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647"/>
                                        </p:tgtEl>
                                        <p:attrNameLst>
                                          <p:attrName>style.visibility</p:attrName>
                                        </p:attrNameLst>
                                      </p:cBhvr>
                                      <p:to>
                                        <p:strVal val="visible"/>
                                      </p:to>
                                    </p:set>
                                    <p:anim calcmode="lin" valueType="num">
                                      <p:cBhvr additive="base">
                                        <p:cTn dur="1000"/>
                                        <p:tgtEl>
                                          <p:spTgt spid="647"/>
                                        </p:tgtEl>
                                        <p:attrNameLst>
                                          <p:attrName>ppt_w</p:attrName>
                                        </p:attrNameLst>
                                      </p:cBhvr>
                                      <p:tavLst>
                                        <p:tav fmla="" tm="0">
                                          <p:val>
                                            <p:strVal val="0"/>
                                          </p:val>
                                        </p:tav>
                                        <p:tav fmla="" tm="100000">
                                          <p:val>
                                            <p:strVal val="#ppt_w"/>
                                          </p:val>
                                        </p:tav>
                                      </p:tavLst>
                                    </p:anim>
                                    <p:anim calcmode="lin" valueType="num">
                                      <p:cBhvr additive="base">
                                        <p:cTn dur="1000"/>
                                        <p:tgtEl>
                                          <p:spTgt spid="6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21"/>
          <p:cNvSpPr/>
          <p:nvPr/>
        </p:nvSpPr>
        <p:spPr>
          <a:xfrm>
            <a:off x="5488202" y="333663"/>
            <a:ext cx="6195070" cy="6195846"/>
          </a:xfrm>
          <a:custGeom>
            <a:rect b="b" l="l" r="r" t="t"/>
            <a:pathLst>
              <a:path extrusionOk="0" h="6195846" w="6195070">
                <a:moveTo>
                  <a:pt x="1801746" y="123"/>
                </a:moveTo>
                <a:cubicBezTo>
                  <a:pt x="2146810" y="3864"/>
                  <a:pt x="2486990" y="110621"/>
                  <a:pt x="2772867" y="303992"/>
                </a:cubicBezTo>
                <a:cubicBezTo>
                  <a:pt x="3327383" y="679511"/>
                  <a:pt x="3564704" y="1274875"/>
                  <a:pt x="3537122" y="1930667"/>
                </a:cubicBezTo>
                <a:cubicBezTo>
                  <a:pt x="3519883" y="2318272"/>
                  <a:pt x="3461846" y="2733790"/>
                  <a:pt x="3654346" y="3092044"/>
                </a:cubicBezTo>
                <a:cubicBezTo>
                  <a:pt x="3824723" y="3409437"/>
                  <a:pt x="4167776" y="3716183"/>
                  <a:pt x="4533814" y="3780064"/>
                </a:cubicBezTo>
                <a:cubicBezTo>
                  <a:pt x="4731773" y="3814307"/>
                  <a:pt x="4938639" y="3816321"/>
                  <a:pt x="5137748" y="3839054"/>
                </a:cubicBezTo>
                <a:cubicBezTo>
                  <a:pt x="5366450" y="3864952"/>
                  <a:pt x="5585670" y="3919050"/>
                  <a:pt x="5776160" y="4082206"/>
                </a:cubicBezTo>
                <a:cubicBezTo>
                  <a:pt x="6046809" y="4313561"/>
                  <a:pt x="6205981" y="4673829"/>
                  <a:pt x="6194488" y="5030069"/>
                </a:cubicBezTo>
                <a:cubicBezTo>
                  <a:pt x="6173514" y="5664855"/>
                  <a:pt x="5655200" y="6179360"/>
                  <a:pt x="5020524" y="6195474"/>
                </a:cubicBezTo>
                <a:cubicBezTo>
                  <a:pt x="4675747" y="6204107"/>
                  <a:pt x="4337291" y="6062244"/>
                  <a:pt x="4103130" y="5807582"/>
                </a:cubicBezTo>
                <a:cubicBezTo>
                  <a:pt x="3707499" y="5378828"/>
                  <a:pt x="3886783" y="4887343"/>
                  <a:pt x="3747723" y="4376579"/>
                </a:cubicBezTo>
                <a:cubicBezTo>
                  <a:pt x="3626476" y="3932574"/>
                  <a:pt x="3247222" y="3571442"/>
                  <a:pt x="2790106" y="3494036"/>
                </a:cubicBezTo>
                <a:cubicBezTo>
                  <a:pt x="2439295" y="3435047"/>
                  <a:pt x="2092508" y="3544681"/>
                  <a:pt x="1741697" y="3539789"/>
                </a:cubicBezTo>
                <a:cubicBezTo>
                  <a:pt x="1406402" y="3535185"/>
                  <a:pt x="1064211" y="3455190"/>
                  <a:pt x="786091" y="3261819"/>
                </a:cubicBezTo>
                <a:cubicBezTo>
                  <a:pt x="311449" y="2932052"/>
                  <a:pt x="0" y="2360284"/>
                  <a:pt x="0" y="1781035"/>
                </a:cubicBezTo>
                <a:cubicBezTo>
                  <a:pt x="0" y="790009"/>
                  <a:pt x="809076" y="-11387"/>
                  <a:pt x="1801746" y="123"/>
                </a:cubicBezTo>
                <a:close/>
              </a:path>
            </a:pathLst>
          </a:custGeom>
          <a:solidFill>
            <a:schemeClr val="accent1"/>
          </a:solidFill>
          <a:ln>
            <a:noFill/>
          </a:ln>
          <a:effectLst>
            <a:outerShdw blurRad="221307" rotWithShape="0" algn="tl" dir="2700000" dist="38100">
              <a:srgbClr val="000000">
                <a:alpha val="15686"/>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t/>
            </a:r>
            <a:endParaRPr b="0" i="0" sz="2800" u="none" cap="none" strike="noStrike">
              <a:solidFill>
                <a:srgbClr val="FFFFFF"/>
              </a:solidFill>
              <a:latin typeface="Poppins"/>
              <a:ea typeface="Poppins"/>
              <a:cs typeface="Poppins"/>
              <a:sym typeface="Poppins"/>
            </a:endParaRPr>
          </a:p>
        </p:txBody>
      </p:sp>
      <p:sp>
        <p:nvSpPr>
          <p:cNvPr id="149" name="Google Shape;149;p21"/>
          <p:cNvSpPr/>
          <p:nvPr/>
        </p:nvSpPr>
        <p:spPr>
          <a:xfrm>
            <a:off x="9366307" y="1943817"/>
            <a:ext cx="1808512" cy="1808512"/>
          </a:xfrm>
          <a:prstGeom prst="ellipse">
            <a:avLst/>
          </a:prstGeom>
          <a:solidFill>
            <a:srgbClr val="FFFFFF"/>
          </a:solidFill>
          <a:ln>
            <a:noFill/>
          </a:ln>
          <a:effectLst>
            <a:outerShdw blurRad="217041" rotWithShape="0" algn="tl" dir="2700000" dist="38100">
              <a:srgbClr val="000000">
                <a:alpha val="8627"/>
              </a:srgbClr>
            </a:outerShdw>
          </a:effectLst>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Calibri"/>
              <a:buNone/>
            </a:pPr>
            <a:r>
              <a:t/>
            </a:r>
            <a:endParaRPr b="0" i="0" sz="3000" u="none" cap="none" strike="noStrike">
              <a:solidFill>
                <a:srgbClr val="FFFFFF"/>
              </a:solidFill>
              <a:latin typeface="Poppins"/>
              <a:ea typeface="Poppins"/>
              <a:cs typeface="Poppins"/>
              <a:sym typeface="Poppins"/>
            </a:endParaRPr>
          </a:p>
        </p:txBody>
      </p:sp>
      <p:sp>
        <p:nvSpPr>
          <p:cNvPr id="150" name="Google Shape;150;p21"/>
          <p:cNvSpPr/>
          <p:nvPr/>
        </p:nvSpPr>
        <p:spPr>
          <a:xfrm>
            <a:off x="5221404" y="4173489"/>
            <a:ext cx="3664734" cy="2683229"/>
          </a:xfrm>
          <a:custGeom>
            <a:rect b="b" l="l" r="r" t="t"/>
            <a:pathLst>
              <a:path extrusionOk="0" h="21600" w="21561">
                <a:moveTo>
                  <a:pt x="8196" y="21600"/>
                </a:moveTo>
                <a:cubicBezTo>
                  <a:pt x="8538" y="20005"/>
                  <a:pt x="9536" y="18555"/>
                  <a:pt x="10562" y="17795"/>
                </a:cubicBezTo>
                <a:cubicBezTo>
                  <a:pt x="11834" y="16860"/>
                  <a:pt x="13314" y="17143"/>
                  <a:pt x="14699" y="17220"/>
                </a:cubicBezTo>
                <a:cubicBezTo>
                  <a:pt x="17025" y="17358"/>
                  <a:pt x="19145" y="16200"/>
                  <a:pt x="20479" y="13500"/>
                </a:cubicBezTo>
                <a:cubicBezTo>
                  <a:pt x="21168" y="12112"/>
                  <a:pt x="21544" y="10455"/>
                  <a:pt x="21561" y="8775"/>
                </a:cubicBezTo>
                <a:cubicBezTo>
                  <a:pt x="21600" y="3943"/>
                  <a:pt x="18747" y="0"/>
                  <a:pt x="15226" y="0"/>
                </a:cubicBezTo>
                <a:cubicBezTo>
                  <a:pt x="13163" y="0"/>
                  <a:pt x="11128" y="1519"/>
                  <a:pt x="9956" y="3828"/>
                </a:cubicBezTo>
                <a:cubicBezTo>
                  <a:pt x="9267" y="5185"/>
                  <a:pt x="8986" y="6850"/>
                  <a:pt x="8970" y="8484"/>
                </a:cubicBezTo>
                <a:cubicBezTo>
                  <a:pt x="8953" y="10186"/>
                  <a:pt x="9340" y="11882"/>
                  <a:pt x="9132" y="13584"/>
                </a:cubicBezTo>
                <a:cubicBezTo>
                  <a:pt x="8858" y="15809"/>
                  <a:pt x="7574" y="17657"/>
                  <a:pt x="5993" y="18248"/>
                </a:cubicBezTo>
                <a:cubicBezTo>
                  <a:pt x="4176" y="18931"/>
                  <a:pt x="2427" y="18056"/>
                  <a:pt x="897" y="19982"/>
                </a:cubicBezTo>
                <a:cubicBezTo>
                  <a:pt x="527" y="20449"/>
                  <a:pt x="230" y="20994"/>
                  <a:pt x="0" y="21592"/>
                </a:cubicBezTo>
                <a:lnTo>
                  <a:pt x="8196" y="21592"/>
                </a:lnTo>
                <a:close/>
              </a:path>
            </a:pathLst>
          </a:custGeom>
          <a:solidFill>
            <a:srgbClr val="FFFFFF"/>
          </a:solidFill>
          <a:ln>
            <a:noFill/>
          </a:ln>
          <a:effectLst>
            <a:outerShdw blurRad="204043" rotWithShape="0" algn="tl" dir="2700000" dist="38100">
              <a:srgbClr val="000000">
                <a:alpha val="9803"/>
              </a:srgbClr>
            </a:outerShdw>
          </a:effectLst>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Calibri"/>
              <a:buNone/>
            </a:pPr>
            <a:r>
              <a:t/>
            </a:r>
            <a:endParaRPr b="0" i="0" sz="3000" u="none" cap="none" strike="noStrike">
              <a:solidFill>
                <a:srgbClr val="FFFFFF"/>
              </a:solidFill>
              <a:latin typeface="Poppins"/>
              <a:ea typeface="Poppins"/>
              <a:cs typeface="Poppins"/>
              <a:sym typeface="Poppins"/>
            </a:endParaRPr>
          </a:p>
        </p:txBody>
      </p:sp>
      <p:sp>
        <p:nvSpPr>
          <p:cNvPr id="151" name="Google Shape;151;p21"/>
          <p:cNvSpPr txBox="1"/>
          <p:nvPr/>
        </p:nvSpPr>
        <p:spPr>
          <a:xfrm>
            <a:off x="780325" y="2289604"/>
            <a:ext cx="4163100" cy="2324400"/>
          </a:xfrm>
          <a:prstGeom prst="rect">
            <a:avLst/>
          </a:prstGeom>
          <a:noFill/>
          <a:ln>
            <a:noFill/>
          </a:ln>
        </p:spPr>
        <p:txBody>
          <a:bodyPr anchorCtr="0" anchor="t" bIns="0" lIns="0" spcFirstLastPara="1" rIns="0" wrap="square" tIns="0">
            <a:spAutoFit/>
          </a:bodyPr>
          <a:lstStyle/>
          <a:p>
            <a:pPr indent="0" lvl="0" marL="0" marR="0" rtl="0" algn="l">
              <a:lnSpc>
                <a:spcPct val="181818"/>
              </a:lnSpc>
              <a:spcBef>
                <a:spcPts val="0"/>
              </a:spcBef>
              <a:spcAft>
                <a:spcPts val="0"/>
              </a:spcAft>
              <a:buClr>
                <a:srgbClr val="262626"/>
              </a:buClr>
              <a:buSzPts val="1100"/>
              <a:buFont typeface="Poppins"/>
              <a:buNone/>
            </a:pPr>
            <a:r>
              <a:rPr b="0" i="0" lang="en-US" sz="1100" u="none" cap="none" strike="noStrike">
                <a:solidFill>
                  <a:srgbClr val="262626"/>
                </a:solidFill>
                <a:latin typeface="Poppins"/>
                <a:ea typeface="Poppins"/>
                <a:cs typeface="Poppins"/>
                <a:sym typeface="Poppins"/>
              </a:rPr>
              <a:t>The VRIO framework is a strategic analysis tool to help organization uncover and protect the resource and capabilities that give them a long-term competitive advantage. The framework should be put into play after the creation of the vision statement but before strategic planning. This is because the differentiators and advantage you identify will determine how to approach the marketplace and inform strategic decision.</a:t>
            </a:r>
            <a:endParaRPr b="0" i="0" sz="1100" u="none" cap="none" strike="noStrike">
              <a:solidFill>
                <a:srgbClr val="262626"/>
              </a:solidFill>
              <a:latin typeface="Poppins"/>
              <a:ea typeface="Poppins"/>
              <a:cs typeface="Poppins"/>
              <a:sym typeface="Poppins"/>
            </a:endParaRPr>
          </a:p>
        </p:txBody>
      </p:sp>
      <p:sp>
        <p:nvSpPr>
          <p:cNvPr id="152" name="Google Shape;152;p21"/>
          <p:cNvSpPr txBox="1"/>
          <p:nvPr/>
        </p:nvSpPr>
        <p:spPr>
          <a:xfrm>
            <a:off x="6436402" y="442402"/>
            <a:ext cx="1712100" cy="28731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SzPts val="18000"/>
              <a:buFont typeface="Poppins"/>
              <a:buNone/>
            </a:pPr>
            <a:r>
              <a:rPr b="0" i="0" lang="en-US" sz="18000" u="none" cap="none" strike="noStrike">
                <a:solidFill>
                  <a:schemeClr val="lt1"/>
                </a:solidFill>
                <a:latin typeface="Poppins"/>
                <a:ea typeface="Poppins"/>
                <a:cs typeface="Poppins"/>
                <a:sym typeface="Poppins"/>
              </a:rPr>
              <a:t>V</a:t>
            </a:r>
            <a:endParaRPr>
              <a:solidFill>
                <a:schemeClr val="lt1"/>
              </a:solidFill>
            </a:endParaRPr>
          </a:p>
        </p:txBody>
      </p:sp>
      <p:sp>
        <p:nvSpPr>
          <p:cNvPr id="153" name="Google Shape;153;p21"/>
          <p:cNvSpPr txBox="1"/>
          <p:nvPr/>
        </p:nvSpPr>
        <p:spPr>
          <a:xfrm>
            <a:off x="9426202" y="1870890"/>
            <a:ext cx="1712168" cy="157992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SzPts val="9600"/>
              <a:buFont typeface="Poppins"/>
              <a:buNone/>
            </a:pPr>
            <a:r>
              <a:rPr b="0" i="0" lang="en-US" sz="9600" u="none" cap="none" strike="noStrike">
                <a:latin typeface="Poppins"/>
                <a:ea typeface="Poppins"/>
                <a:cs typeface="Poppins"/>
                <a:sym typeface="Poppins"/>
              </a:rPr>
              <a:t>R</a:t>
            </a:r>
            <a:endParaRPr/>
          </a:p>
        </p:txBody>
      </p:sp>
      <p:sp>
        <p:nvSpPr>
          <p:cNvPr id="154" name="Google Shape;154;p21"/>
          <p:cNvSpPr txBox="1"/>
          <p:nvPr/>
        </p:nvSpPr>
        <p:spPr>
          <a:xfrm>
            <a:off x="6957948" y="4026032"/>
            <a:ext cx="1712100" cy="19497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SzPts val="12000"/>
              <a:buFont typeface="Poppins"/>
              <a:buNone/>
            </a:pPr>
            <a:r>
              <a:rPr b="0" i="0" lang="en-US" sz="12000" u="none" cap="none" strike="noStrike">
                <a:latin typeface="Poppins"/>
                <a:ea typeface="Poppins"/>
                <a:cs typeface="Poppins"/>
                <a:sym typeface="Poppins"/>
              </a:rPr>
              <a:t>I</a:t>
            </a:r>
            <a:endParaRPr/>
          </a:p>
        </p:txBody>
      </p:sp>
      <p:sp>
        <p:nvSpPr>
          <p:cNvPr id="155" name="Google Shape;155;p21"/>
          <p:cNvSpPr txBox="1"/>
          <p:nvPr/>
        </p:nvSpPr>
        <p:spPr>
          <a:xfrm>
            <a:off x="9613940" y="4102794"/>
            <a:ext cx="1712100" cy="19497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SzPts val="12000"/>
              <a:buFont typeface="Poppins"/>
              <a:buNone/>
            </a:pPr>
            <a:r>
              <a:rPr b="0" i="0" lang="en-US" sz="12000" u="none" cap="none" strike="noStrike">
                <a:solidFill>
                  <a:schemeClr val="lt1"/>
                </a:solidFill>
                <a:latin typeface="Poppins"/>
                <a:ea typeface="Poppins"/>
                <a:cs typeface="Poppins"/>
                <a:sym typeface="Poppins"/>
              </a:rPr>
              <a:t>O</a:t>
            </a:r>
            <a:endParaRPr>
              <a:solidFill>
                <a:schemeClr val="lt1"/>
              </a:solidFill>
            </a:endParaRPr>
          </a:p>
        </p:txBody>
      </p:sp>
      <p:sp>
        <p:nvSpPr>
          <p:cNvPr id="156" name="Google Shape;156;p21"/>
          <p:cNvSpPr txBox="1"/>
          <p:nvPr/>
        </p:nvSpPr>
        <p:spPr>
          <a:xfrm>
            <a:off x="6368050" y="2884400"/>
            <a:ext cx="1938900" cy="3231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Poppins"/>
              <a:buNone/>
            </a:pPr>
            <a:r>
              <a:rPr b="1" lang="en-US" sz="2100">
                <a:solidFill>
                  <a:schemeClr val="lt1"/>
                </a:solidFill>
                <a:latin typeface="Poppins"/>
                <a:ea typeface="Poppins"/>
                <a:cs typeface="Poppins"/>
                <a:sym typeface="Poppins"/>
              </a:rPr>
              <a:t>VALUABLE</a:t>
            </a:r>
            <a:endParaRPr sz="700">
              <a:solidFill>
                <a:schemeClr val="lt1"/>
              </a:solidFill>
            </a:endParaRPr>
          </a:p>
        </p:txBody>
      </p:sp>
      <p:sp>
        <p:nvSpPr>
          <p:cNvPr id="157" name="Google Shape;157;p21"/>
          <p:cNvSpPr txBox="1"/>
          <p:nvPr/>
        </p:nvSpPr>
        <p:spPr>
          <a:xfrm>
            <a:off x="9551825" y="5806400"/>
            <a:ext cx="1938900" cy="3231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Poppins"/>
              <a:buNone/>
            </a:pPr>
            <a:r>
              <a:rPr b="1" lang="en-US" sz="2100">
                <a:solidFill>
                  <a:schemeClr val="lt1"/>
                </a:solidFill>
                <a:latin typeface="Poppins"/>
                <a:ea typeface="Poppins"/>
                <a:cs typeface="Poppins"/>
                <a:sym typeface="Poppins"/>
              </a:rPr>
              <a:t>ORGANIZED</a:t>
            </a:r>
            <a:endParaRPr sz="700">
              <a:solidFill>
                <a:schemeClr val="lt1"/>
              </a:solidFill>
            </a:endParaRPr>
          </a:p>
        </p:txBody>
      </p:sp>
      <p:sp>
        <p:nvSpPr>
          <p:cNvPr id="158" name="Google Shape;158;p21"/>
          <p:cNvSpPr txBox="1"/>
          <p:nvPr/>
        </p:nvSpPr>
        <p:spPr>
          <a:xfrm>
            <a:off x="9312838" y="3207500"/>
            <a:ext cx="1938900" cy="2616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Poppins"/>
              <a:buNone/>
            </a:pPr>
            <a:r>
              <a:rPr b="1" lang="en-US" sz="1700">
                <a:solidFill>
                  <a:schemeClr val="dk1"/>
                </a:solidFill>
                <a:latin typeface="Poppins"/>
                <a:ea typeface="Poppins"/>
                <a:cs typeface="Poppins"/>
                <a:sym typeface="Poppins"/>
              </a:rPr>
              <a:t>RARITY</a:t>
            </a:r>
            <a:endParaRPr sz="300">
              <a:solidFill>
                <a:schemeClr val="dk1"/>
              </a:solidFill>
            </a:endParaRPr>
          </a:p>
        </p:txBody>
      </p:sp>
      <p:sp>
        <p:nvSpPr>
          <p:cNvPr id="159" name="Google Shape;159;p21"/>
          <p:cNvSpPr txBox="1"/>
          <p:nvPr/>
        </p:nvSpPr>
        <p:spPr>
          <a:xfrm>
            <a:off x="6844575" y="5729400"/>
            <a:ext cx="1938900" cy="2616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Poppins"/>
              <a:buNone/>
            </a:pPr>
            <a:r>
              <a:rPr b="1" lang="en-US" sz="1700">
                <a:solidFill>
                  <a:schemeClr val="dk1"/>
                </a:solidFill>
                <a:latin typeface="Poppins"/>
                <a:ea typeface="Poppins"/>
                <a:cs typeface="Poppins"/>
                <a:sym typeface="Poppins"/>
              </a:rPr>
              <a:t>INIMITABLE</a:t>
            </a:r>
            <a:endParaRPr sz="300">
              <a:solidFill>
                <a:schemeClr val="dk1"/>
              </a:solidFill>
            </a:endParaRPr>
          </a:p>
        </p:txBody>
      </p:sp>
      <p:sp>
        <p:nvSpPr>
          <p:cNvPr id="160" name="Google Shape;160;p21"/>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500"/>
                                        <p:tgtEl>
                                          <p:spTgt spid="148"/>
                                        </p:tgtEl>
                                      </p:cBhvr>
                                    </p:animEffect>
                                  </p:childTnLst>
                                </p:cTn>
                              </p:par>
                              <p:par>
                                <p:cTn fill="hold" nodeType="withEffect" presetClass="entr" presetID="10" presetSubtype="0">
                                  <p:stCondLst>
                                    <p:cond delay="500"/>
                                  </p:stCondLst>
                                  <p:childTnLst>
                                    <p:set>
                                      <p:cBhvr>
                                        <p:cTn dur="1" fill="hold">
                                          <p:stCondLst>
                                            <p:cond delay="0"/>
                                          </p:stCondLst>
                                        </p:cTn>
                                        <p:tgtEl>
                                          <p:spTgt spid="150"/>
                                        </p:tgtEl>
                                        <p:attrNameLst>
                                          <p:attrName>style.visibility</p:attrName>
                                        </p:attrNameLst>
                                      </p:cBhvr>
                                      <p:to>
                                        <p:strVal val="visible"/>
                                      </p:to>
                                    </p:set>
                                    <p:animEffect filter="fade" transition="in">
                                      <p:cBhvr>
                                        <p:cTn dur="1500"/>
                                        <p:tgtEl>
                                          <p:spTgt spid="150"/>
                                        </p:tgtEl>
                                      </p:cBhvr>
                                    </p:animEffect>
                                  </p:childTnLst>
                                </p:cTn>
                              </p:par>
                              <p:par>
                                <p:cTn fill="hold" nodeType="withEffect" presetClass="entr" presetID="23" presetSubtype="16">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2000"/>
                                        <p:tgtEl>
                                          <p:spTgt spid="149"/>
                                        </p:tgtEl>
                                        <p:attrNameLst>
                                          <p:attrName>ppt_w</p:attrName>
                                        </p:attrNameLst>
                                      </p:cBhvr>
                                      <p:tavLst>
                                        <p:tav fmla="" tm="0">
                                          <p:val>
                                            <p:strVal val="0"/>
                                          </p:val>
                                        </p:tav>
                                        <p:tav fmla="" tm="100000">
                                          <p:val>
                                            <p:strVal val="#ppt_w"/>
                                          </p:val>
                                        </p:tav>
                                      </p:tavLst>
                                    </p:anim>
                                    <p:anim calcmode="lin" valueType="num">
                                      <p:cBhvr additive="base">
                                        <p:cTn dur="2000"/>
                                        <p:tgtEl>
                                          <p:spTgt spid="14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50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par>
                                <p:cTn fill="hold" nodeType="withEffect" presetClass="entr" presetID="10" presetSubtype="0">
                                  <p:stCondLst>
                                    <p:cond delay="200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250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par>
                                <p:cTn fill="hold" nodeType="withEffect" presetClass="entr" presetID="10" presetSubtype="0">
                                  <p:stCondLst>
                                    <p:cond delay="300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par>
                                <p:cTn fill="hold" nodeType="withEffect" presetClass="entr" presetID="10" presetSubtype="0">
                                  <p:stCondLst>
                                    <p:cond delay="200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22"/>
          <p:cNvSpPr/>
          <p:nvPr/>
        </p:nvSpPr>
        <p:spPr>
          <a:xfrm>
            <a:off x="5321875" y="400775"/>
            <a:ext cx="6059400" cy="6059400"/>
          </a:xfrm>
          <a:prstGeom prst="ellipse">
            <a:avLst/>
          </a:prstGeom>
          <a:solidFill>
            <a:srgbClr val="FFFFFF"/>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Calibri"/>
              <a:buNone/>
            </a:pPr>
            <a:r>
              <a:t/>
            </a:r>
            <a:endParaRPr b="0" i="0" sz="3000" u="none" cap="none" strike="noStrike">
              <a:solidFill>
                <a:srgbClr val="FFFFFF"/>
              </a:solidFill>
              <a:latin typeface="Poppins"/>
              <a:ea typeface="Poppins"/>
              <a:cs typeface="Poppins"/>
              <a:sym typeface="Poppins"/>
            </a:endParaRPr>
          </a:p>
        </p:txBody>
      </p:sp>
      <p:sp>
        <p:nvSpPr>
          <p:cNvPr id="167" name="Google Shape;167;p22"/>
          <p:cNvSpPr/>
          <p:nvPr/>
        </p:nvSpPr>
        <p:spPr>
          <a:xfrm>
            <a:off x="6212151" y="1301100"/>
            <a:ext cx="4255800" cy="4255800"/>
          </a:xfrm>
          <a:prstGeom prst="ellipse">
            <a:avLst/>
          </a:pr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Calibri"/>
              <a:buNone/>
            </a:pPr>
            <a:r>
              <a:t/>
            </a:r>
            <a:endParaRPr b="0" i="0" sz="3000" u="none" cap="none" strike="noStrike">
              <a:solidFill>
                <a:srgbClr val="FFFFFF"/>
              </a:solidFill>
              <a:latin typeface="Poppins"/>
              <a:ea typeface="Poppins"/>
              <a:cs typeface="Poppins"/>
              <a:sym typeface="Poppins"/>
            </a:endParaRPr>
          </a:p>
        </p:txBody>
      </p:sp>
      <p:sp>
        <p:nvSpPr>
          <p:cNvPr id="168" name="Google Shape;168;p22"/>
          <p:cNvSpPr/>
          <p:nvPr/>
        </p:nvSpPr>
        <p:spPr>
          <a:xfrm>
            <a:off x="6556052" y="2587845"/>
            <a:ext cx="1108200" cy="1108200"/>
          </a:xfrm>
          <a:prstGeom prst="ellipse">
            <a:avLst/>
          </a:prstGeom>
          <a:solidFill>
            <a:srgbClr val="A5A5A5"/>
          </a:solidFill>
          <a:ln cap="flat" cmpd="sng" w="165100">
            <a:solidFill>
              <a:schemeClr val="lt1">
                <a:alpha val="40784"/>
              </a:scheme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Buyers</a:t>
            </a:r>
            <a:endParaRPr b="0" i="0" sz="1100" u="none" cap="none" strike="noStrike">
              <a:solidFill>
                <a:srgbClr val="FFFFFF"/>
              </a:solidFill>
              <a:latin typeface="Poppins"/>
              <a:ea typeface="Poppins"/>
              <a:cs typeface="Poppins"/>
              <a:sym typeface="Poppins"/>
            </a:endParaRPr>
          </a:p>
        </p:txBody>
      </p:sp>
      <p:sp>
        <p:nvSpPr>
          <p:cNvPr id="169" name="Google Shape;169;p22"/>
          <p:cNvSpPr/>
          <p:nvPr/>
        </p:nvSpPr>
        <p:spPr>
          <a:xfrm>
            <a:off x="7081114" y="3880291"/>
            <a:ext cx="1118700" cy="1108200"/>
          </a:xfrm>
          <a:prstGeom prst="ellipse">
            <a:avLst/>
          </a:prstGeom>
          <a:solidFill>
            <a:srgbClr val="A5A5A5"/>
          </a:solidFill>
          <a:ln cap="flat" cmpd="sng" w="165100">
            <a:solidFill>
              <a:schemeClr val="lt1">
                <a:alpha val="40784"/>
              </a:scheme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Poppins"/>
              <a:buNone/>
            </a:pPr>
            <a:r>
              <a:rPr b="0" i="0" lang="en-US" sz="1050" u="none" cap="none" strike="noStrike">
                <a:solidFill>
                  <a:srgbClr val="FFFFFF"/>
                </a:solidFill>
                <a:latin typeface="Poppins"/>
                <a:ea typeface="Poppins"/>
                <a:cs typeface="Poppins"/>
                <a:sym typeface="Poppins"/>
              </a:rPr>
              <a:t>Competitor</a:t>
            </a:r>
            <a:endParaRPr b="0" i="0" sz="1050" u="none" cap="none" strike="noStrike">
              <a:solidFill>
                <a:srgbClr val="FFFFFF"/>
              </a:solidFill>
              <a:latin typeface="Poppins"/>
              <a:ea typeface="Poppins"/>
              <a:cs typeface="Poppins"/>
              <a:sym typeface="Poppins"/>
            </a:endParaRPr>
          </a:p>
        </p:txBody>
      </p:sp>
      <p:sp>
        <p:nvSpPr>
          <p:cNvPr id="170" name="Google Shape;170;p22"/>
          <p:cNvSpPr/>
          <p:nvPr/>
        </p:nvSpPr>
        <p:spPr>
          <a:xfrm>
            <a:off x="8493191" y="3880291"/>
            <a:ext cx="1108200" cy="1108200"/>
          </a:xfrm>
          <a:prstGeom prst="ellipse">
            <a:avLst/>
          </a:prstGeom>
          <a:solidFill>
            <a:srgbClr val="A5A5A5"/>
          </a:solidFill>
          <a:ln cap="flat" cmpd="sng" w="165100">
            <a:solidFill>
              <a:schemeClr val="lt1">
                <a:alpha val="40784"/>
              </a:scheme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Suppliers</a:t>
            </a:r>
            <a:endParaRPr b="0" i="0" sz="1100" u="none" cap="none" strike="noStrike">
              <a:solidFill>
                <a:srgbClr val="FFFFFF"/>
              </a:solidFill>
              <a:latin typeface="Poppins"/>
              <a:ea typeface="Poppins"/>
              <a:cs typeface="Poppins"/>
              <a:sym typeface="Poppins"/>
            </a:endParaRPr>
          </a:p>
        </p:txBody>
      </p:sp>
      <p:sp>
        <p:nvSpPr>
          <p:cNvPr id="171" name="Google Shape;171;p22"/>
          <p:cNvSpPr/>
          <p:nvPr/>
        </p:nvSpPr>
        <p:spPr>
          <a:xfrm>
            <a:off x="8981491" y="2587845"/>
            <a:ext cx="1108200" cy="1108200"/>
          </a:xfrm>
          <a:prstGeom prst="ellipse">
            <a:avLst/>
          </a:prstGeom>
          <a:solidFill>
            <a:srgbClr val="A5A5A5"/>
          </a:solidFill>
          <a:ln cap="flat" cmpd="sng" w="165100">
            <a:solidFill>
              <a:schemeClr val="lt1">
                <a:alpha val="40784"/>
              </a:scheme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34545"/>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New Entrants</a:t>
            </a:r>
            <a:endParaRPr b="0" i="0" sz="1100" u="none" cap="none" strike="noStrike">
              <a:solidFill>
                <a:srgbClr val="FFFFFF"/>
              </a:solidFill>
              <a:latin typeface="Poppins"/>
              <a:ea typeface="Poppins"/>
              <a:cs typeface="Poppins"/>
              <a:sym typeface="Poppins"/>
            </a:endParaRPr>
          </a:p>
        </p:txBody>
      </p:sp>
      <p:sp>
        <p:nvSpPr>
          <p:cNvPr id="172" name="Google Shape;172;p22"/>
          <p:cNvSpPr/>
          <p:nvPr/>
        </p:nvSpPr>
        <p:spPr>
          <a:xfrm>
            <a:off x="7768770" y="1650975"/>
            <a:ext cx="1108200" cy="1108200"/>
          </a:xfrm>
          <a:prstGeom prst="ellipse">
            <a:avLst/>
          </a:prstGeom>
          <a:solidFill>
            <a:srgbClr val="A5A5A5"/>
          </a:solidFill>
          <a:ln cap="flat" cmpd="sng" w="165100">
            <a:solidFill>
              <a:schemeClr val="lt1">
                <a:alpha val="40784"/>
              </a:scheme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000" u="none" cap="none" strike="noStrike">
                <a:solidFill>
                  <a:srgbClr val="FFFFFF"/>
                </a:solidFill>
                <a:latin typeface="Poppins"/>
                <a:ea typeface="Poppins"/>
                <a:cs typeface="Poppins"/>
                <a:sym typeface="Poppins"/>
              </a:rPr>
              <a:t>Substitutes</a:t>
            </a:r>
            <a:endParaRPr b="0" i="0" sz="1000" u="none" cap="none" strike="noStrike">
              <a:solidFill>
                <a:srgbClr val="FFFFFF"/>
              </a:solidFill>
              <a:latin typeface="Poppins"/>
              <a:ea typeface="Poppins"/>
              <a:cs typeface="Poppins"/>
              <a:sym typeface="Poppins"/>
            </a:endParaRPr>
          </a:p>
        </p:txBody>
      </p:sp>
      <p:sp>
        <p:nvSpPr>
          <p:cNvPr id="173" name="Google Shape;173;p22"/>
          <p:cNvSpPr/>
          <p:nvPr/>
        </p:nvSpPr>
        <p:spPr>
          <a:xfrm>
            <a:off x="6196149" y="1105378"/>
            <a:ext cx="1298400" cy="1298400"/>
          </a:xfrm>
          <a:prstGeom prst="ellipse">
            <a:avLst/>
          </a:prstGeom>
          <a:solidFill>
            <a:srgbClr val="E9E9E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C0C0C"/>
              </a:buClr>
              <a:buSzPts val="1100"/>
              <a:buFont typeface="Poppins"/>
              <a:buNone/>
            </a:pPr>
            <a:r>
              <a:rPr b="0" i="0" lang="en-US" sz="1100" u="none" cap="none" strike="noStrike">
                <a:solidFill>
                  <a:srgbClr val="0C0C0C"/>
                </a:solidFill>
                <a:latin typeface="Poppins"/>
                <a:ea typeface="Poppins"/>
                <a:cs typeface="Poppins"/>
                <a:sym typeface="Poppins"/>
              </a:rPr>
              <a:t>Political</a:t>
            </a:r>
            <a:endParaRPr b="0" i="0" sz="1100" u="none" cap="none" strike="noStrike">
              <a:solidFill>
                <a:srgbClr val="0C0C0C"/>
              </a:solidFill>
              <a:latin typeface="Poppins"/>
              <a:ea typeface="Poppins"/>
              <a:cs typeface="Poppins"/>
              <a:sym typeface="Poppins"/>
            </a:endParaRPr>
          </a:p>
        </p:txBody>
      </p:sp>
      <p:sp>
        <p:nvSpPr>
          <p:cNvPr id="174" name="Google Shape;174;p22"/>
          <p:cNvSpPr/>
          <p:nvPr/>
        </p:nvSpPr>
        <p:spPr>
          <a:xfrm>
            <a:off x="9739563" y="3468983"/>
            <a:ext cx="1298400" cy="1298400"/>
          </a:xfrm>
          <a:prstGeom prst="ellipse">
            <a:avLst/>
          </a:prstGeom>
          <a:solidFill>
            <a:srgbClr val="E9E9E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C0C0C"/>
              </a:buClr>
              <a:buSzPts val="1100"/>
              <a:buFont typeface="Poppins"/>
              <a:buNone/>
            </a:pPr>
            <a:r>
              <a:rPr b="0" i="0" lang="en-US" sz="1100" u="none" cap="none" strike="noStrike">
                <a:solidFill>
                  <a:srgbClr val="0C0C0C"/>
                </a:solidFill>
                <a:latin typeface="Poppins"/>
                <a:ea typeface="Poppins"/>
                <a:cs typeface="Poppins"/>
                <a:sym typeface="Poppins"/>
              </a:rPr>
              <a:t>Economics</a:t>
            </a:r>
            <a:endParaRPr b="0" i="0" sz="1100" u="none" cap="none" strike="noStrike">
              <a:solidFill>
                <a:srgbClr val="0C0C0C"/>
              </a:solidFill>
              <a:latin typeface="Poppins"/>
              <a:ea typeface="Poppins"/>
              <a:cs typeface="Poppins"/>
              <a:sym typeface="Poppins"/>
            </a:endParaRPr>
          </a:p>
        </p:txBody>
      </p:sp>
      <p:sp>
        <p:nvSpPr>
          <p:cNvPr id="175" name="Google Shape;175;p22"/>
          <p:cNvSpPr/>
          <p:nvPr/>
        </p:nvSpPr>
        <p:spPr>
          <a:xfrm>
            <a:off x="5530075" y="3468983"/>
            <a:ext cx="1298400" cy="1298400"/>
          </a:xfrm>
          <a:prstGeom prst="ellipse">
            <a:avLst/>
          </a:prstGeom>
          <a:solidFill>
            <a:srgbClr val="E9E9E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C0C0C"/>
              </a:buClr>
              <a:buSzPts val="1100"/>
              <a:buFont typeface="Poppins"/>
              <a:buNone/>
            </a:pPr>
            <a:r>
              <a:rPr b="0" i="0" lang="en-US" sz="1100" u="none" cap="none" strike="noStrike">
                <a:solidFill>
                  <a:srgbClr val="0C0C0C"/>
                </a:solidFill>
                <a:latin typeface="Poppins"/>
                <a:ea typeface="Poppins"/>
                <a:cs typeface="Poppins"/>
                <a:sym typeface="Poppins"/>
              </a:rPr>
              <a:t>Social</a:t>
            </a:r>
            <a:endParaRPr b="0" i="0" sz="1100" u="none" cap="none" strike="noStrike">
              <a:solidFill>
                <a:srgbClr val="0C0C0C"/>
              </a:solidFill>
              <a:latin typeface="Poppins"/>
              <a:ea typeface="Poppins"/>
              <a:cs typeface="Poppins"/>
              <a:sym typeface="Poppins"/>
            </a:endParaRPr>
          </a:p>
        </p:txBody>
      </p:sp>
      <p:sp>
        <p:nvSpPr>
          <p:cNvPr id="176" name="Google Shape;176;p22"/>
          <p:cNvSpPr/>
          <p:nvPr/>
        </p:nvSpPr>
        <p:spPr>
          <a:xfrm>
            <a:off x="9099469" y="1105378"/>
            <a:ext cx="1298400" cy="1298400"/>
          </a:xfrm>
          <a:prstGeom prst="ellipse">
            <a:avLst/>
          </a:prstGeom>
          <a:solidFill>
            <a:srgbClr val="E9E9E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C0C0C"/>
              </a:buClr>
              <a:buSzPts val="1100"/>
              <a:buFont typeface="Poppins"/>
              <a:buNone/>
            </a:pPr>
            <a:r>
              <a:rPr b="0" i="0" lang="en-US" sz="1100" u="none" cap="none" strike="noStrike">
                <a:solidFill>
                  <a:srgbClr val="0C0C0C"/>
                </a:solidFill>
                <a:latin typeface="Poppins"/>
                <a:ea typeface="Poppins"/>
                <a:cs typeface="Poppins"/>
                <a:sym typeface="Poppins"/>
              </a:rPr>
              <a:t>Environment</a:t>
            </a:r>
            <a:endParaRPr b="0" i="0" sz="1100" u="none" cap="none" strike="noStrike">
              <a:solidFill>
                <a:srgbClr val="0C0C0C"/>
              </a:solidFill>
              <a:latin typeface="Poppins"/>
              <a:ea typeface="Poppins"/>
              <a:cs typeface="Poppins"/>
              <a:sym typeface="Poppins"/>
            </a:endParaRPr>
          </a:p>
        </p:txBody>
      </p:sp>
      <p:sp>
        <p:nvSpPr>
          <p:cNvPr id="177" name="Google Shape;177;p22"/>
          <p:cNvSpPr/>
          <p:nvPr/>
        </p:nvSpPr>
        <p:spPr>
          <a:xfrm>
            <a:off x="7587467" y="2671877"/>
            <a:ext cx="1526700" cy="1526700"/>
          </a:xfrm>
          <a:prstGeom prst="ellipse">
            <a:avLst/>
          </a:prstGeom>
          <a:solidFill>
            <a:schemeClr val="dk1"/>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C0C0C"/>
              </a:buClr>
              <a:buSzPts val="1100"/>
              <a:buFont typeface="Poppins"/>
              <a:buNone/>
            </a:pPr>
            <a:r>
              <a:rPr b="0" i="0" lang="en-US" sz="1100" u="none" cap="none" strike="noStrike">
                <a:solidFill>
                  <a:schemeClr val="lt1"/>
                </a:solidFill>
                <a:latin typeface="Poppins"/>
                <a:ea typeface="Poppins"/>
                <a:cs typeface="Poppins"/>
                <a:sym typeface="Poppins"/>
              </a:rPr>
              <a:t>Employees, assets, technology</a:t>
            </a:r>
            <a:endParaRPr>
              <a:solidFill>
                <a:schemeClr val="lt1"/>
              </a:solidFill>
            </a:endParaRPr>
          </a:p>
        </p:txBody>
      </p:sp>
      <p:sp>
        <p:nvSpPr>
          <p:cNvPr id="178" name="Google Shape;178;p22"/>
          <p:cNvSpPr/>
          <p:nvPr/>
        </p:nvSpPr>
        <p:spPr>
          <a:xfrm>
            <a:off x="7646574" y="5013223"/>
            <a:ext cx="1298400" cy="1298400"/>
          </a:xfrm>
          <a:prstGeom prst="ellipse">
            <a:avLst/>
          </a:prstGeom>
          <a:solidFill>
            <a:srgbClr val="E9E9E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C0C0C"/>
              </a:buClr>
              <a:buSzPts val="1100"/>
              <a:buFont typeface="Poppins"/>
              <a:buNone/>
            </a:pPr>
            <a:r>
              <a:rPr b="0" i="0" lang="en-US" sz="1100" u="none" cap="none" strike="noStrike">
                <a:solidFill>
                  <a:srgbClr val="0C0C0C"/>
                </a:solidFill>
                <a:latin typeface="Poppins"/>
                <a:ea typeface="Poppins"/>
                <a:cs typeface="Poppins"/>
                <a:sym typeface="Poppins"/>
              </a:rPr>
              <a:t>Technology</a:t>
            </a:r>
            <a:endParaRPr b="0" i="0" sz="1100" u="none" cap="none" strike="noStrike">
              <a:solidFill>
                <a:srgbClr val="0C0C0C"/>
              </a:solidFill>
              <a:latin typeface="Poppins"/>
              <a:ea typeface="Poppins"/>
              <a:cs typeface="Poppins"/>
              <a:sym typeface="Poppins"/>
            </a:endParaRPr>
          </a:p>
        </p:txBody>
      </p:sp>
      <p:sp>
        <p:nvSpPr>
          <p:cNvPr id="179" name="Google Shape;179;p22"/>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VRIO</a:t>
            </a:r>
            <a:r>
              <a:rPr lang="en-US"/>
              <a:t> in context</a:t>
            </a:r>
            <a:endParaRPr/>
          </a:p>
        </p:txBody>
      </p:sp>
      <p:sp>
        <p:nvSpPr>
          <p:cNvPr id="180" name="Google Shape;180;p22"/>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
        <p:nvSpPr>
          <p:cNvPr id="181" name="Google Shape;181;p22"/>
          <p:cNvSpPr txBox="1"/>
          <p:nvPr/>
        </p:nvSpPr>
        <p:spPr>
          <a:xfrm>
            <a:off x="703926" y="5401059"/>
            <a:ext cx="2718900" cy="192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3F3F3F"/>
              </a:buClr>
              <a:buSzPts val="1250"/>
              <a:buFont typeface="Poppins"/>
              <a:buNone/>
            </a:pPr>
            <a:r>
              <a:rPr b="1" i="0" lang="en-US" sz="1250" u="none" cap="none" strike="noStrike">
                <a:solidFill>
                  <a:schemeClr val="dk1"/>
                </a:solidFill>
                <a:latin typeface="Poppins"/>
                <a:ea typeface="Poppins"/>
                <a:cs typeface="Poppins"/>
                <a:sym typeface="Poppins"/>
              </a:rPr>
              <a:t>INTERNAL ENVIRONMENT (VRIO)</a:t>
            </a:r>
            <a:endParaRPr b="1" i="0" sz="1250" u="none" cap="none" strike="noStrike">
              <a:solidFill>
                <a:schemeClr val="dk1"/>
              </a:solidFill>
              <a:latin typeface="Poppins"/>
              <a:ea typeface="Poppins"/>
              <a:cs typeface="Poppins"/>
              <a:sym typeface="Poppins"/>
            </a:endParaRPr>
          </a:p>
        </p:txBody>
      </p:sp>
      <p:sp>
        <p:nvSpPr>
          <p:cNvPr id="182" name="Google Shape;182;p22"/>
          <p:cNvSpPr txBox="1"/>
          <p:nvPr/>
        </p:nvSpPr>
        <p:spPr>
          <a:xfrm>
            <a:off x="705034" y="3865383"/>
            <a:ext cx="2718900" cy="192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3F3F3F"/>
              </a:buClr>
              <a:buSzPts val="1250"/>
              <a:buFont typeface="Poppins"/>
              <a:buNone/>
            </a:pPr>
            <a:r>
              <a:rPr b="1" i="0" lang="en-US" sz="1250" u="none" cap="none" strike="noStrike">
                <a:solidFill>
                  <a:schemeClr val="dk1"/>
                </a:solidFill>
                <a:latin typeface="Poppins"/>
                <a:ea typeface="Poppins"/>
                <a:cs typeface="Poppins"/>
                <a:sym typeface="Poppins"/>
              </a:rPr>
              <a:t>MICRO-ENVIRONMENT </a:t>
            </a:r>
            <a:endParaRPr b="1" i="0" sz="1250" u="none" cap="none" strike="noStrike">
              <a:solidFill>
                <a:schemeClr val="dk1"/>
              </a:solidFill>
              <a:latin typeface="Poppins"/>
              <a:ea typeface="Poppins"/>
              <a:cs typeface="Poppins"/>
              <a:sym typeface="Poppins"/>
            </a:endParaRPr>
          </a:p>
        </p:txBody>
      </p:sp>
      <p:sp>
        <p:nvSpPr>
          <p:cNvPr id="183" name="Google Shape;183;p22"/>
          <p:cNvSpPr txBox="1"/>
          <p:nvPr/>
        </p:nvSpPr>
        <p:spPr>
          <a:xfrm>
            <a:off x="703926" y="2025791"/>
            <a:ext cx="2718900" cy="192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3F3F3F"/>
              </a:buClr>
              <a:buSzPts val="1250"/>
              <a:buFont typeface="Poppins"/>
              <a:buNone/>
            </a:pPr>
            <a:r>
              <a:rPr b="1" i="0" lang="en-US" sz="1250" u="none" cap="none" strike="noStrike">
                <a:solidFill>
                  <a:schemeClr val="dk1"/>
                </a:solidFill>
                <a:latin typeface="Poppins"/>
                <a:ea typeface="Poppins"/>
                <a:cs typeface="Poppins"/>
                <a:sym typeface="Poppins"/>
              </a:rPr>
              <a:t>MACRO-ENVIRONMENT </a:t>
            </a:r>
            <a:endParaRPr b="1" i="0" sz="1250" u="none" cap="none" strike="noStrike">
              <a:solidFill>
                <a:schemeClr val="dk1"/>
              </a:solidFill>
              <a:latin typeface="Poppins"/>
              <a:ea typeface="Poppins"/>
              <a:cs typeface="Poppins"/>
              <a:sym typeface="Poppins"/>
            </a:endParaRPr>
          </a:p>
        </p:txBody>
      </p:sp>
      <p:sp>
        <p:nvSpPr>
          <p:cNvPr id="184" name="Google Shape;184;p22"/>
          <p:cNvSpPr txBox="1"/>
          <p:nvPr/>
        </p:nvSpPr>
        <p:spPr>
          <a:xfrm>
            <a:off x="703937" y="2270858"/>
            <a:ext cx="2424900" cy="1400700"/>
          </a:xfrm>
          <a:prstGeom prst="rect">
            <a:avLst/>
          </a:prstGeom>
          <a:noFill/>
          <a:ln>
            <a:noFill/>
          </a:ln>
        </p:spPr>
        <p:txBody>
          <a:bodyPr anchorCtr="0" anchor="t" bIns="0" lIns="0" spcFirstLastPara="1" rIns="0" wrap="square" tIns="0">
            <a:spAutoFit/>
          </a:bodyPr>
          <a:lstStyle/>
          <a:p>
            <a:pPr indent="-298450" lvl="0" marL="457200" marR="0" rtl="0" algn="l">
              <a:lnSpc>
                <a:spcPct val="181818"/>
              </a:lnSpc>
              <a:spcBef>
                <a:spcPts val="0"/>
              </a:spcBef>
              <a:spcAft>
                <a:spcPts val="0"/>
              </a:spcAft>
              <a:buClr>
                <a:schemeClr val="dk1"/>
              </a:buClr>
              <a:buSzPts val="1100"/>
              <a:buFont typeface="Poppins"/>
              <a:buChar char="●"/>
            </a:pPr>
            <a:r>
              <a:rPr b="0" i="0" lang="en-US" sz="1100" u="none" cap="none" strike="noStrike">
                <a:solidFill>
                  <a:schemeClr val="dk1"/>
                </a:solidFill>
                <a:latin typeface="Poppins"/>
                <a:ea typeface="Poppins"/>
                <a:cs typeface="Poppins"/>
                <a:sym typeface="Poppins"/>
              </a:rPr>
              <a:t>Economics</a:t>
            </a:r>
            <a:endParaRPr>
              <a:solidFill>
                <a:schemeClr val="dk1"/>
              </a:solidFill>
            </a:endParaRPr>
          </a:p>
          <a:p>
            <a:pPr indent="-298450" lvl="0" marL="457200" marR="0" rtl="0" algn="l">
              <a:lnSpc>
                <a:spcPct val="181818"/>
              </a:lnSpc>
              <a:spcBef>
                <a:spcPts val="0"/>
              </a:spcBef>
              <a:spcAft>
                <a:spcPts val="0"/>
              </a:spcAft>
              <a:buClr>
                <a:schemeClr val="dk1"/>
              </a:buClr>
              <a:buSzPts val="1100"/>
              <a:buFont typeface="Poppins"/>
              <a:buChar char="●"/>
            </a:pPr>
            <a:r>
              <a:rPr b="0" i="0" lang="en-US" sz="1100" u="none" cap="none" strike="noStrike">
                <a:solidFill>
                  <a:schemeClr val="dk1"/>
                </a:solidFill>
                <a:latin typeface="Poppins"/>
                <a:ea typeface="Poppins"/>
                <a:cs typeface="Poppins"/>
                <a:sym typeface="Poppins"/>
              </a:rPr>
              <a:t>Technology</a:t>
            </a:r>
            <a:endParaRPr>
              <a:solidFill>
                <a:schemeClr val="dk1"/>
              </a:solidFill>
            </a:endParaRPr>
          </a:p>
          <a:p>
            <a:pPr indent="-298450" lvl="0" marL="457200" marR="0" rtl="0" algn="l">
              <a:lnSpc>
                <a:spcPct val="181818"/>
              </a:lnSpc>
              <a:spcBef>
                <a:spcPts val="0"/>
              </a:spcBef>
              <a:spcAft>
                <a:spcPts val="0"/>
              </a:spcAft>
              <a:buClr>
                <a:schemeClr val="dk1"/>
              </a:buClr>
              <a:buSzPts val="1100"/>
              <a:buFont typeface="Poppins"/>
              <a:buChar char="●"/>
            </a:pPr>
            <a:r>
              <a:rPr b="0" i="0" lang="en-US" sz="1100" u="none" cap="none" strike="noStrike">
                <a:solidFill>
                  <a:schemeClr val="dk1"/>
                </a:solidFill>
                <a:latin typeface="Poppins"/>
                <a:ea typeface="Poppins"/>
                <a:cs typeface="Poppins"/>
                <a:sym typeface="Poppins"/>
              </a:rPr>
              <a:t>Social factors</a:t>
            </a:r>
            <a:endParaRPr>
              <a:solidFill>
                <a:schemeClr val="dk1"/>
              </a:solidFill>
            </a:endParaRPr>
          </a:p>
          <a:p>
            <a:pPr indent="-298450" lvl="0" marL="457200" marR="0" rtl="0" algn="l">
              <a:lnSpc>
                <a:spcPct val="181818"/>
              </a:lnSpc>
              <a:spcBef>
                <a:spcPts val="0"/>
              </a:spcBef>
              <a:spcAft>
                <a:spcPts val="0"/>
              </a:spcAft>
              <a:buClr>
                <a:schemeClr val="dk1"/>
              </a:buClr>
              <a:buSzPts val="1100"/>
              <a:buFont typeface="Poppins"/>
              <a:buChar char="●"/>
            </a:pPr>
            <a:r>
              <a:rPr b="0" i="0" lang="en-US" sz="1100" u="none" cap="none" strike="noStrike">
                <a:solidFill>
                  <a:schemeClr val="dk1"/>
                </a:solidFill>
                <a:latin typeface="Poppins"/>
                <a:ea typeface="Poppins"/>
                <a:cs typeface="Poppins"/>
                <a:sym typeface="Poppins"/>
              </a:rPr>
              <a:t>Political landscape</a:t>
            </a:r>
            <a:endParaRPr>
              <a:solidFill>
                <a:schemeClr val="dk1"/>
              </a:solidFill>
            </a:endParaRPr>
          </a:p>
          <a:p>
            <a:pPr indent="-298450" lvl="0" marL="457200" marR="0" rtl="0" algn="l">
              <a:lnSpc>
                <a:spcPct val="181818"/>
              </a:lnSpc>
              <a:spcBef>
                <a:spcPts val="0"/>
              </a:spcBef>
              <a:spcAft>
                <a:spcPts val="0"/>
              </a:spcAft>
              <a:buClr>
                <a:schemeClr val="dk1"/>
              </a:buClr>
              <a:buSzPts val="1100"/>
              <a:buFont typeface="Poppins"/>
              <a:buChar char="●"/>
            </a:pPr>
            <a:r>
              <a:rPr b="0" i="0" lang="en-US" sz="1100" u="none" cap="none" strike="noStrike">
                <a:solidFill>
                  <a:schemeClr val="dk1"/>
                </a:solidFill>
                <a:latin typeface="Poppins"/>
                <a:ea typeface="Poppins"/>
                <a:cs typeface="Poppins"/>
                <a:sym typeface="Poppins"/>
              </a:rPr>
              <a:t>Environmental factors</a:t>
            </a:r>
            <a:endParaRPr b="0" i="0" sz="1100" u="none" cap="none" strike="noStrike">
              <a:solidFill>
                <a:schemeClr val="dk1"/>
              </a:solidFill>
              <a:latin typeface="Poppins"/>
              <a:ea typeface="Poppins"/>
              <a:cs typeface="Poppins"/>
              <a:sym typeface="Poppins"/>
            </a:endParaRPr>
          </a:p>
        </p:txBody>
      </p:sp>
      <p:sp>
        <p:nvSpPr>
          <p:cNvPr id="185" name="Google Shape;185;p22"/>
          <p:cNvSpPr txBox="1"/>
          <p:nvPr/>
        </p:nvSpPr>
        <p:spPr>
          <a:xfrm>
            <a:off x="711567" y="4114314"/>
            <a:ext cx="2409600" cy="1092900"/>
          </a:xfrm>
          <a:prstGeom prst="rect">
            <a:avLst/>
          </a:prstGeom>
          <a:noFill/>
          <a:ln>
            <a:noFill/>
          </a:ln>
        </p:spPr>
        <p:txBody>
          <a:bodyPr anchorCtr="0" anchor="t" bIns="0" lIns="0" spcFirstLastPara="1" rIns="0" wrap="square" tIns="0">
            <a:spAutoFit/>
          </a:bodyPr>
          <a:lstStyle/>
          <a:p>
            <a:pPr indent="-298450" lvl="0" marL="457200" marR="0" rtl="0" algn="l">
              <a:lnSpc>
                <a:spcPct val="181818"/>
              </a:lnSpc>
              <a:spcBef>
                <a:spcPts val="0"/>
              </a:spcBef>
              <a:spcAft>
                <a:spcPts val="0"/>
              </a:spcAft>
              <a:buClr>
                <a:schemeClr val="dk1"/>
              </a:buClr>
              <a:buSzPts val="1100"/>
              <a:buFont typeface="Poppins"/>
              <a:buChar char="●"/>
            </a:pPr>
            <a:r>
              <a:rPr b="0" i="0" lang="en-US" sz="1100" u="none" cap="none" strike="noStrike">
                <a:solidFill>
                  <a:schemeClr val="dk1"/>
                </a:solidFill>
                <a:latin typeface="Poppins"/>
                <a:ea typeface="Poppins"/>
                <a:cs typeface="Poppins"/>
                <a:sym typeface="Poppins"/>
              </a:rPr>
              <a:t>Product substitutes</a:t>
            </a:r>
            <a:endParaRPr>
              <a:solidFill>
                <a:schemeClr val="dk1"/>
              </a:solidFill>
            </a:endParaRPr>
          </a:p>
          <a:p>
            <a:pPr indent="-298450" lvl="0" marL="457200" marR="0" rtl="0" algn="l">
              <a:lnSpc>
                <a:spcPct val="181818"/>
              </a:lnSpc>
              <a:spcBef>
                <a:spcPts val="0"/>
              </a:spcBef>
              <a:spcAft>
                <a:spcPts val="0"/>
              </a:spcAft>
              <a:buClr>
                <a:schemeClr val="dk1"/>
              </a:buClr>
              <a:buSzPts val="1100"/>
              <a:buFont typeface="Poppins"/>
              <a:buChar char="●"/>
            </a:pPr>
            <a:r>
              <a:rPr b="0" i="0" lang="en-US" sz="1100" u="none" cap="none" strike="noStrike">
                <a:solidFill>
                  <a:schemeClr val="dk1"/>
                </a:solidFill>
                <a:latin typeface="Poppins"/>
                <a:ea typeface="Poppins"/>
                <a:cs typeface="Poppins"/>
                <a:sym typeface="Poppins"/>
              </a:rPr>
              <a:t>New entrants</a:t>
            </a:r>
            <a:endParaRPr>
              <a:solidFill>
                <a:schemeClr val="dk1"/>
              </a:solidFill>
            </a:endParaRPr>
          </a:p>
          <a:p>
            <a:pPr indent="-298450" lvl="0" marL="457200" marR="0" rtl="0" algn="l">
              <a:lnSpc>
                <a:spcPct val="181818"/>
              </a:lnSpc>
              <a:spcBef>
                <a:spcPts val="0"/>
              </a:spcBef>
              <a:spcAft>
                <a:spcPts val="0"/>
              </a:spcAft>
              <a:buClr>
                <a:schemeClr val="dk1"/>
              </a:buClr>
              <a:buSzPts val="1100"/>
              <a:buFont typeface="Poppins"/>
              <a:buChar char="●"/>
            </a:pPr>
            <a:r>
              <a:rPr b="0" i="0" lang="en-US" sz="1100" u="none" cap="none" strike="noStrike">
                <a:solidFill>
                  <a:schemeClr val="dk1"/>
                </a:solidFill>
                <a:latin typeface="Poppins"/>
                <a:ea typeface="Poppins"/>
                <a:cs typeface="Poppins"/>
                <a:sym typeface="Poppins"/>
              </a:rPr>
              <a:t>Competitors</a:t>
            </a:r>
            <a:endParaRPr>
              <a:solidFill>
                <a:schemeClr val="dk1"/>
              </a:solidFill>
            </a:endParaRPr>
          </a:p>
          <a:p>
            <a:pPr indent="-298450" lvl="0" marL="457200" marR="0" rtl="0" algn="l">
              <a:lnSpc>
                <a:spcPct val="181818"/>
              </a:lnSpc>
              <a:spcBef>
                <a:spcPts val="0"/>
              </a:spcBef>
              <a:spcAft>
                <a:spcPts val="0"/>
              </a:spcAft>
              <a:buClr>
                <a:schemeClr val="dk1"/>
              </a:buClr>
              <a:buSzPts val="1100"/>
              <a:buFont typeface="Poppins"/>
              <a:buChar char="●"/>
            </a:pPr>
            <a:r>
              <a:rPr b="0" i="0" lang="en-US" sz="1100" u="none" cap="none" strike="noStrike">
                <a:solidFill>
                  <a:schemeClr val="dk1"/>
                </a:solidFill>
                <a:latin typeface="Poppins"/>
                <a:ea typeface="Poppins"/>
                <a:cs typeface="Poppins"/>
                <a:sym typeface="Poppins"/>
              </a:rPr>
              <a:t>Suppliers &amp; buyers</a:t>
            </a:r>
            <a:endParaRPr>
              <a:solidFill>
                <a:schemeClr val="dk1"/>
              </a:solidFill>
            </a:endParaRPr>
          </a:p>
        </p:txBody>
      </p:sp>
      <p:sp>
        <p:nvSpPr>
          <p:cNvPr id="186" name="Google Shape;186;p22"/>
          <p:cNvSpPr txBox="1"/>
          <p:nvPr/>
        </p:nvSpPr>
        <p:spPr>
          <a:xfrm>
            <a:off x="711565" y="5642825"/>
            <a:ext cx="1411200" cy="785100"/>
          </a:xfrm>
          <a:prstGeom prst="rect">
            <a:avLst/>
          </a:prstGeom>
          <a:noFill/>
          <a:ln>
            <a:noFill/>
          </a:ln>
        </p:spPr>
        <p:txBody>
          <a:bodyPr anchorCtr="0" anchor="t" bIns="0" lIns="0" spcFirstLastPara="1" rIns="0" wrap="square" tIns="0">
            <a:spAutoFit/>
          </a:bodyPr>
          <a:lstStyle/>
          <a:p>
            <a:pPr indent="-298450" lvl="0" marL="457200" marR="0" rtl="0" algn="l">
              <a:lnSpc>
                <a:spcPct val="181818"/>
              </a:lnSpc>
              <a:spcBef>
                <a:spcPts val="0"/>
              </a:spcBef>
              <a:spcAft>
                <a:spcPts val="0"/>
              </a:spcAft>
              <a:buClr>
                <a:schemeClr val="dk1"/>
              </a:buClr>
              <a:buSzPts val="1100"/>
              <a:buFont typeface="Poppins"/>
              <a:buChar char="●"/>
            </a:pPr>
            <a:r>
              <a:rPr b="0" i="0" lang="en-US" sz="1100" u="none" cap="none" strike="noStrike">
                <a:solidFill>
                  <a:schemeClr val="dk1"/>
                </a:solidFill>
                <a:latin typeface="Poppins"/>
                <a:ea typeface="Poppins"/>
                <a:cs typeface="Poppins"/>
                <a:sym typeface="Poppins"/>
              </a:rPr>
              <a:t>Employees</a:t>
            </a:r>
            <a:endParaRPr>
              <a:solidFill>
                <a:schemeClr val="dk1"/>
              </a:solidFill>
            </a:endParaRPr>
          </a:p>
          <a:p>
            <a:pPr indent="-298450" lvl="0" marL="457200" marR="0" rtl="0" algn="l">
              <a:lnSpc>
                <a:spcPct val="181818"/>
              </a:lnSpc>
              <a:spcBef>
                <a:spcPts val="0"/>
              </a:spcBef>
              <a:spcAft>
                <a:spcPts val="0"/>
              </a:spcAft>
              <a:buClr>
                <a:schemeClr val="dk1"/>
              </a:buClr>
              <a:buSzPts val="1100"/>
              <a:buFont typeface="Poppins"/>
              <a:buChar char="●"/>
            </a:pPr>
            <a:r>
              <a:rPr b="0" i="0" lang="en-US" sz="1100" u="none" cap="none" strike="noStrike">
                <a:solidFill>
                  <a:schemeClr val="dk1"/>
                </a:solidFill>
                <a:latin typeface="Poppins"/>
                <a:ea typeface="Poppins"/>
                <a:cs typeface="Poppins"/>
                <a:sym typeface="Poppins"/>
              </a:rPr>
              <a:t>Assets </a:t>
            </a:r>
            <a:endParaRPr>
              <a:solidFill>
                <a:schemeClr val="dk1"/>
              </a:solidFill>
            </a:endParaRPr>
          </a:p>
          <a:p>
            <a:pPr indent="-298450" lvl="0" marL="457200" marR="0" rtl="0" algn="l">
              <a:lnSpc>
                <a:spcPct val="181818"/>
              </a:lnSpc>
              <a:spcBef>
                <a:spcPts val="0"/>
              </a:spcBef>
              <a:spcAft>
                <a:spcPts val="0"/>
              </a:spcAft>
              <a:buClr>
                <a:schemeClr val="dk1"/>
              </a:buClr>
              <a:buSzPts val="1100"/>
              <a:buFont typeface="Poppins"/>
              <a:buChar char="●"/>
            </a:pPr>
            <a:r>
              <a:rPr b="0" i="0" lang="en-US" sz="1100" u="none" cap="none" strike="noStrike">
                <a:solidFill>
                  <a:schemeClr val="dk1"/>
                </a:solidFill>
                <a:latin typeface="Poppins"/>
                <a:ea typeface="Poppins"/>
                <a:cs typeface="Poppins"/>
                <a:sym typeface="Poppins"/>
              </a:rPr>
              <a:t>Technology</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100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100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100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100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150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250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250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250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250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250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23" presetSubtype="16">
                                  <p:stCondLst>
                                    <p:cond delay="400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1500"/>
                                        <p:tgtEl>
                                          <p:spTgt spid="177"/>
                                        </p:tgtEl>
                                        <p:attrNameLst>
                                          <p:attrName>ppt_w</p:attrName>
                                        </p:attrNameLst>
                                      </p:cBhvr>
                                      <p:tavLst>
                                        <p:tav fmla="" tm="0">
                                          <p:val>
                                            <p:strVal val="0"/>
                                          </p:val>
                                        </p:tav>
                                        <p:tav fmla="" tm="100000">
                                          <p:val>
                                            <p:strVal val="#ppt_w"/>
                                          </p:val>
                                        </p:tav>
                                      </p:tavLst>
                                    </p:anim>
                                    <p:anim calcmode="lin" valueType="num">
                                      <p:cBhvr additive="base">
                                        <p:cTn dur="1500"/>
                                        <p:tgtEl>
                                          <p:spTgt spid="1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23"/>
          <p:cNvSpPr txBox="1"/>
          <p:nvPr/>
        </p:nvSpPr>
        <p:spPr>
          <a:xfrm>
            <a:off x="2032854" y="1337299"/>
            <a:ext cx="2810638" cy="36933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Poppins"/>
              <a:buNone/>
            </a:pPr>
            <a:r>
              <a:rPr b="1" i="0" lang="en-US" sz="2400" u="none" cap="none" strike="noStrike">
                <a:solidFill>
                  <a:srgbClr val="000000"/>
                </a:solidFill>
                <a:latin typeface="Poppins"/>
                <a:ea typeface="Poppins"/>
                <a:cs typeface="Poppins"/>
                <a:sym typeface="Poppins"/>
              </a:rPr>
              <a:t>ADVANTAGES</a:t>
            </a:r>
            <a:endParaRPr/>
          </a:p>
        </p:txBody>
      </p:sp>
      <p:sp>
        <p:nvSpPr>
          <p:cNvPr id="193" name="Google Shape;193;p23"/>
          <p:cNvSpPr txBox="1"/>
          <p:nvPr/>
        </p:nvSpPr>
        <p:spPr>
          <a:xfrm>
            <a:off x="6971980" y="1337298"/>
            <a:ext cx="3087079" cy="36933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Poppins"/>
              <a:buNone/>
            </a:pPr>
            <a:r>
              <a:rPr b="1" i="0" lang="en-US" sz="2400" u="none" cap="none" strike="noStrike">
                <a:solidFill>
                  <a:srgbClr val="000000"/>
                </a:solidFill>
                <a:latin typeface="Poppins"/>
                <a:ea typeface="Poppins"/>
                <a:cs typeface="Poppins"/>
                <a:sym typeface="Poppins"/>
              </a:rPr>
              <a:t>DISADVANTAGES</a:t>
            </a:r>
            <a:endParaRPr/>
          </a:p>
        </p:txBody>
      </p:sp>
      <p:sp>
        <p:nvSpPr>
          <p:cNvPr id="194" name="Google Shape;194;p23"/>
          <p:cNvSpPr/>
          <p:nvPr/>
        </p:nvSpPr>
        <p:spPr>
          <a:xfrm>
            <a:off x="1623647" y="2138909"/>
            <a:ext cx="3626421" cy="675578"/>
          </a:xfrm>
          <a:prstGeom prst="roundRect">
            <a:avLst>
              <a:gd fmla="val 50000" name="adj"/>
            </a:avLst>
          </a:prstGeom>
          <a:solidFill>
            <a:schemeClr val="lt1"/>
          </a:solidFill>
          <a:ln>
            <a:noFill/>
          </a:ln>
          <a:effectLst>
            <a:outerShdw blurRad="281632" rotWithShape="0" algn="tl" dir="2700000" dist="38100">
              <a:srgbClr val="000000">
                <a:alpha val="14901"/>
              </a:srgbClr>
            </a:outerShdw>
          </a:effectLst>
        </p:spPr>
        <p:txBody>
          <a:bodyPr anchorCtr="0" anchor="ctr" bIns="0" lIns="180000" spcFirstLastPara="1" rIns="0" wrap="square" tIns="0">
            <a:noAutofit/>
          </a:bodyPr>
          <a:lstStyle/>
          <a:p>
            <a:pPr indent="0" lvl="0" marL="0" marR="0" rtl="0" algn="l">
              <a:lnSpc>
                <a:spcPct val="140000"/>
              </a:lnSpc>
              <a:spcBef>
                <a:spcPts val="0"/>
              </a:spcBef>
              <a:spcAft>
                <a:spcPts val="0"/>
              </a:spcAft>
              <a:buClr>
                <a:srgbClr val="0C0C0C"/>
              </a:buClr>
              <a:buSzPts val="1000"/>
              <a:buFont typeface="Poppins"/>
              <a:buNone/>
            </a:pPr>
            <a:r>
              <a:rPr b="0" i="0" lang="en-US" sz="1000" u="none" cap="none" strike="noStrike">
                <a:solidFill>
                  <a:srgbClr val="0C0C0C"/>
                </a:solidFill>
                <a:latin typeface="Poppins"/>
                <a:ea typeface="Poppins"/>
                <a:cs typeface="Poppins"/>
                <a:sym typeface="Poppins"/>
              </a:rPr>
              <a:t>An easy model to apply.</a:t>
            </a:r>
            <a:endParaRPr b="0" i="0" sz="1000" u="none" cap="none" strike="noStrike">
              <a:solidFill>
                <a:srgbClr val="0C0C0C"/>
              </a:solidFill>
              <a:latin typeface="Poppins"/>
              <a:ea typeface="Poppins"/>
              <a:cs typeface="Poppins"/>
              <a:sym typeface="Poppins"/>
            </a:endParaRPr>
          </a:p>
        </p:txBody>
      </p:sp>
      <p:sp>
        <p:nvSpPr>
          <p:cNvPr id="195" name="Google Shape;195;p23"/>
          <p:cNvSpPr/>
          <p:nvPr/>
        </p:nvSpPr>
        <p:spPr>
          <a:xfrm>
            <a:off x="1623647" y="2998666"/>
            <a:ext cx="3626421" cy="675578"/>
          </a:xfrm>
          <a:prstGeom prst="roundRect">
            <a:avLst>
              <a:gd fmla="val 50000" name="adj"/>
            </a:avLst>
          </a:prstGeom>
          <a:solidFill>
            <a:schemeClr val="lt1"/>
          </a:solidFill>
          <a:ln>
            <a:noFill/>
          </a:ln>
          <a:effectLst>
            <a:outerShdw blurRad="281632" rotWithShape="0" algn="tl" dir="2700000" dist="38100">
              <a:srgbClr val="000000">
                <a:alpha val="14901"/>
              </a:srgbClr>
            </a:outerShdw>
          </a:effectLst>
        </p:spPr>
        <p:txBody>
          <a:bodyPr anchorCtr="0" anchor="ctr" bIns="0" lIns="180000" spcFirstLastPara="1" rIns="0" wrap="square" tIns="0">
            <a:noAutofit/>
          </a:bodyPr>
          <a:lstStyle/>
          <a:p>
            <a:pPr indent="0" lvl="0" marL="0" marR="0" rtl="0" algn="l">
              <a:lnSpc>
                <a:spcPct val="140000"/>
              </a:lnSpc>
              <a:spcBef>
                <a:spcPts val="0"/>
              </a:spcBef>
              <a:spcAft>
                <a:spcPts val="0"/>
              </a:spcAft>
              <a:buClr>
                <a:srgbClr val="0C0C0C"/>
              </a:buClr>
              <a:buSzPts val="1000"/>
              <a:buFont typeface="Poppins"/>
              <a:buNone/>
            </a:pPr>
            <a:r>
              <a:rPr b="0" i="0" lang="en-US" sz="1000" u="none" cap="none" strike="noStrike">
                <a:solidFill>
                  <a:srgbClr val="0C0C0C"/>
                </a:solidFill>
                <a:latin typeface="Poppins"/>
                <a:ea typeface="Poppins"/>
                <a:cs typeface="Poppins"/>
                <a:sym typeface="Poppins"/>
              </a:rPr>
              <a:t>It can help you identify unused competitive advantages.</a:t>
            </a:r>
            <a:endParaRPr b="0" i="0" sz="1000" u="none" cap="none" strike="noStrike">
              <a:solidFill>
                <a:srgbClr val="0C0C0C"/>
              </a:solidFill>
              <a:latin typeface="Poppins"/>
              <a:ea typeface="Poppins"/>
              <a:cs typeface="Poppins"/>
              <a:sym typeface="Poppins"/>
            </a:endParaRPr>
          </a:p>
        </p:txBody>
      </p:sp>
      <p:sp>
        <p:nvSpPr>
          <p:cNvPr id="196" name="Google Shape;196;p23"/>
          <p:cNvSpPr/>
          <p:nvPr/>
        </p:nvSpPr>
        <p:spPr>
          <a:xfrm>
            <a:off x="6702309" y="2998666"/>
            <a:ext cx="3626421" cy="675578"/>
          </a:xfrm>
          <a:prstGeom prst="roundRect">
            <a:avLst>
              <a:gd fmla="val 50000" name="adj"/>
            </a:avLst>
          </a:prstGeom>
          <a:solidFill>
            <a:schemeClr val="accent1"/>
          </a:solidFill>
          <a:ln>
            <a:noFill/>
          </a:ln>
          <a:effectLst>
            <a:outerShdw blurRad="500608" rotWithShape="0" algn="tl" dir="2700000" dist="38100">
              <a:srgbClr val="000000">
                <a:alpha val="5098"/>
              </a:srgbClr>
            </a:outerShdw>
          </a:effectLst>
        </p:spPr>
        <p:txBody>
          <a:bodyPr anchorCtr="0" anchor="ctr" bIns="0" lIns="180000" spcFirstLastPara="1" rIns="180000" wrap="square" tIns="0">
            <a:noAutofit/>
          </a:bodyPr>
          <a:lstStyle/>
          <a:p>
            <a:pPr indent="0" lvl="0" marL="0" marR="0" rtl="0" algn="l">
              <a:lnSpc>
                <a:spcPct val="140000"/>
              </a:lnSpc>
              <a:spcBef>
                <a:spcPts val="0"/>
              </a:spcBef>
              <a:spcAft>
                <a:spcPts val="0"/>
              </a:spcAft>
              <a:buClr>
                <a:srgbClr val="FFFFFF"/>
              </a:buClr>
              <a:buSzPts val="1000"/>
              <a:buFont typeface="Poppins"/>
              <a:buNone/>
            </a:pPr>
            <a:r>
              <a:rPr b="0" i="0" lang="en-US" sz="1000" u="none" cap="none" strike="noStrike">
                <a:solidFill>
                  <a:srgbClr val="FFFFFF"/>
                </a:solidFill>
                <a:latin typeface="Poppins"/>
                <a:ea typeface="Poppins"/>
                <a:cs typeface="Poppins"/>
                <a:sym typeface="Poppins"/>
              </a:rPr>
              <a:t>Can you ever achieve a sustainable competitive advantages?</a:t>
            </a:r>
            <a:endParaRPr b="0" i="0" sz="1000" u="none" cap="none" strike="noStrike">
              <a:solidFill>
                <a:srgbClr val="FFFFFF"/>
              </a:solidFill>
              <a:latin typeface="Poppins"/>
              <a:ea typeface="Poppins"/>
              <a:cs typeface="Poppins"/>
              <a:sym typeface="Poppins"/>
            </a:endParaRPr>
          </a:p>
        </p:txBody>
      </p:sp>
      <p:sp>
        <p:nvSpPr>
          <p:cNvPr id="197" name="Google Shape;197;p23"/>
          <p:cNvSpPr/>
          <p:nvPr/>
        </p:nvSpPr>
        <p:spPr>
          <a:xfrm>
            <a:off x="6702309" y="3858423"/>
            <a:ext cx="3626421" cy="675578"/>
          </a:xfrm>
          <a:prstGeom prst="roundRect">
            <a:avLst>
              <a:gd fmla="val 50000" name="adj"/>
            </a:avLst>
          </a:prstGeom>
          <a:solidFill>
            <a:schemeClr val="accent1"/>
          </a:solidFill>
          <a:ln>
            <a:noFill/>
          </a:ln>
          <a:effectLst>
            <a:outerShdw blurRad="500608" rotWithShape="0" algn="tl" dir="2700000" dist="38100">
              <a:srgbClr val="000000">
                <a:alpha val="5098"/>
              </a:srgbClr>
            </a:outerShdw>
          </a:effectLst>
        </p:spPr>
        <p:txBody>
          <a:bodyPr anchorCtr="0" anchor="ctr" bIns="0" lIns="180000" spcFirstLastPara="1" rIns="180000" wrap="square" tIns="0">
            <a:noAutofit/>
          </a:bodyPr>
          <a:lstStyle/>
          <a:p>
            <a:pPr indent="0" lvl="0" marL="0" marR="0" rtl="0" algn="l">
              <a:lnSpc>
                <a:spcPct val="140000"/>
              </a:lnSpc>
              <a:spcBef>
                <a:spcPts val="0"/>
              </a:spcBef>
              <a:spcAft>
                <a:spcPts val="0"/>
              </a:spcAft>
              <a:buClr>
                <a:srgbClr val="FFFFFF"/>
              </a:buClr>
              <a:buSzPts val="1000"/>
              <a:buFont typeface="Poppins"/>
              <a:buNone/>
            </a:pPr>
            <a:r>
              <a:rPr b="0" i="0" lang="en-US" sz="1000" u="none" cap="none" strike="noStrike">
                <a:solidFill>
                  <a:srgbClr val="FFFFFF"/>
                </a:solidFill>
                <a:latin typeface="Poppins"/>
                <a:ea typeface="Poppins"/>
                <a:cs typeface="Poppins"/>
                <a:sym typeface="Poppins"/>
              </a:rPr>
              <a:t>Doesn’t consider important factors such as how demand in the marketplace is shifting.</a:t>
            </a:r>
            <a:endParaRPr b="0" i="0" sz="1000" u="none" cap="none" strike="noStrike">
              <a:solidFill>
                <a:srgbClr val="FFFFFF"/>
              </a:solidFill>
              <a:latin typeface="Poppins"/>
              <a:ea typeface="Poppins"/>
              <a:cs typeface="Poppins"/>
              <a:sym typeface="Poppins"/>
            </a:endParaRPr>
          </a:p>
        </p:txBody>
      </p:sp>
      <p:sp>
        <p:nvSpPr>
          <p:cNvPr id="198" name="Google Shape;198;p23"/>
          <p:cNvSpPr/>
          <p:nvPr/>
        </p:nvSpPr>
        <p:spPr>
          <a:xfrm>
            <a:off x="6702309" y="4718180"/>
            <a:ext cx="3626421" cy="675578"/>
          </a:xfrm>
          <a:prstGeom prst="roundRect">
            <a:avLst>
              <a:gd fmla="val 50000" name="adj"/>
            </a:avLst>
          </a:prstGeom>
          <a:solidFill>
            <a:schemeClr val="accent1"/>
          </a:solidFill>
          <a:ln>
            <a:noFill/>
          </a:ln>
          <a:effectLst>
            <a:outerShdw blurRad="500608" rotWithShape="0" algn="tl" dir="2700000" dist="38100">
              <a:srgbClr val="000000">
                <a:alpha val="5098"/>
              </a:srgbClr>
            </a:outerShdw>
          </a:effectLst>
        </p:spPr>
        <p:txBody>
          <a:bodyPr anchorCtr="0" anchor="ctr" bIns="0" lIns="180000" spcFirstLastPara="1" rIns="180000" wrap="square" tIns="0">
            <a:noAutofit/>
          </a:bodyPr>
          <a:lstStyle/>
          <a:p>
            <a:pPr indent="0" lvl="0" marL="0" marR="0" rtl="0" algn="l">
              <a:lnSpc>
                <a:spcPct val="140000"/>
              </a:lnSpc>
              <a:spcBef>
                <a:spcPts val="0"/>
              </a:spcBef>
              <a:spcAft>
                <a:spcPts val="0"/>
              </a:spcAft>
              <a:buClr>
                <a:srgbClr val="FFFFFF"/>
              </a:buClr>
              <a:buSzPts val="1000"/>
              <a:buFont typeface="Poppins"/>
              <a:buNone/>
            </a:pPr>
            <a:r>
              <a:rPr b="0" i="0" lang="en-US" sz="1000" u="none" cap="none" strike="noStrike">
                <a:solidFill>
                  <a:srgbClr val="FFFFFF"/>
                </a:solidFill>
                <a:latin typeface="Poppins"/>
                <a:ea typeface="Poppins"/>
                <a:cs typeface="Poppins"/>
                <a:sym typeface="Poppins"/>
              </a:rPr>
              <a:t>VRIO framework can be difficult to use in practices.</a:t>
            </a:r>
            <a:endParaRPr b="0" i="0" sz="1000" u="none" cap="none" strike="noStrike">
              <a:solidFill>
                <a:srgbClr val="FFFFFF"/>
              </a:solidFill>
              <a:latin typeface="Poppins"/>
              <a:ea typeface="Poppins"/>
              <a:cs typeface="Poppins"/>
              <a:sym typeface="Poppins"/>
            </a:endParaRPr>
          </a:p>
        </p:txBody>
      </p:sp>
      <p:sp>
        <p:nvSpPr>
          <p:cNvPr id="199" name="Google Shape;199;p23"/>
          <p:cNvSpPr/>
          <p:nvPr/>
        </p:nvSpPr>
        <p:spPr>
          <a:xfrm>
            <a:off x="1623646" y="3858423"/>
            <a:ext cx="3626421" cy="675578"/>
          </a:xfrm>
          <a:prstGeom prst="roundRect">
            <a:avLst>
              <a:gd fmla="val 50000" name="adj"/>
            </a:avLst>
          </a:prstGeom>
          <a:solidFill>
            <a:schemeClr val="lt1"/>
          </a:solidFill>
          <a:ln>
            <a:noFill/>
          </a:ln>
          <a:effectLst>
            <a:outerShdw blurRad="281632" rotWithShape="0" algn="tl" dir="2700000" dist="38100">
              <a:srgbClr val="000000">
                <a:alpha val="14901"/>
              </a:srgbClr>
            </a:outerShdw>
          </a:effectLst>
        </p:spPr>
        <p:txBody>
          <a:bodyPr anchorCtr="0" anchor="ctr" bIns="0" lIns="180000" spcFirstLastPara="1" rIns="0" wrap="square" tIns="0">
            <a:noAutofit/>
          </a:bodyPr>
          <a:lstStyle/>
          <a:p>
            <a:pPr indent="0" lvl="0" marL="0" marR="0" rtl="0" algn="l">
              <a:lnSpc>
                <a:spcPct val="140000"/>
              </a:lnSpc>
              <a:spcBef>
                <a:spcPts val="0"/>
              </a:spcBef>
              <a:spcAft>
                <a:spcPts val="0"/>
              </a:spcAft>
              <a:buClr>
                <a:srgbClr val="0C0C0C"/>
              </a:buClr>
              <a:buSzPts val="1000"/>
              <a:buFont typeface="Poppins"/>
              <a:buNone/>
            </a:pPr>
            <a:r>
              <a:rPr b="0" i="0" lang="en-US" sz="1000" u="none" cap="none" strike="noStrike">
                <a:solidFill>
                  <a:srgbClr val="0C0C0C"/>
                </a:solidFill>
                <a:latin typeface="Poppins"/>
                <a:ea typeface="Poppins"/>
                <a:cs typeface="Poppins"/>
                <a:sym typeface="Poppins"/>
              </a:rPr>
              <a:t>It can also be used to identify and rank potential opportunities &amp; threats.</a:t>
            </a:r>
            <a:endParaRPr b="0" i="0" sz="1000" u="none" cap="none" strike="noStrike">
              <a:solidFill>
                <a:srgbClr val="0C0C0C"/>
              </a:solidFill>
              <a:latin typeface="Poppins"/>
              <a:ea typeface="Poppins"/>
              <a:cs typeface="Poppins"/>
              <a:sym typeface="Poppins"/>
            </a:endParaRPr>
          </a:p>
        </p:txBody>
      </p:sp>
      <p:sp>
        <p:nvSpPr>
          <p:cNvPr id="200" name="Google Shape;200;p23"/>
          <p:cNvSpPr/>
          <p:nvPr/>
        </p:nvSpPr>
        <p:spPr>
          <a:xfrm>
            <a:off x="1623645" y="4718180"/>
            <a:ext cx="3626421" cy="675578"/>
          </a:xfrm>
          <a:prstGeom prst="roundRect">
            <a:avLst>
              <a:gd fmla="val 50000" name="adj"/>
            </a:avLst>
          </a:prstGeom>
          <a:solidFill>
            <a:schemeClr val="lt1"/>
          </a:solidFill>
          <a:ln>
            <a:noFill/>
          </a:ln>
          <a:effectLst>
            <a:outerShdw blurRad="281632" rotWithShape="0" algn="tl" dir="2700000" dist="38100">
              <a:srgbClr val="000000">
                <a:alpha val="14901"/>
              </a:srgbClr>
            </a:outerShdw>
          </a:effectLst>
        </p:spPr>
        <p:txBody>
          <a:bodyPr anchorCtr="0" anchor="ctr" bIns="0" lIns="180000" spcFirstLastPara="1" rIns="0" wrap="square" tIns="0">
            <a:noAutofit/>
          </a:bodyPr>
          <a:lstStyle/>
          <a:p>
            <a:pPr indent="0" lvl="0" marL="0" marR="0" rtl="0" algn="l">
              <a:lnSpc>
                <a:spcPct val="140000"/>
              </a:lnSpc>
              <a:spcBef>
                <a:spcPts val="0"/>
              </a:spcBef>
              <a:spcAft>
                <a:spcPts val="0"/>
              </a:spcAft>
              <a:buClr>
                <a:srgbClr val="0C0C0C"/>
              </a:buClr>
              <a:buSzPts val="1000"/>
              <a:buFont typeface="Poppins"/>
              <a:buNone/>
            </a:pPr>
            <a:r>
              <a:rPr b="0" i="0" lang="en-US" sz="1000" u="none" cap="none" strike="noStrike">
                <a:solidFill>
                  <a:srgbClr val="0C0C0C"/>
                </a:solidFill>
                <a:latin typeface="Poppins"/>
                <a:ea typeface="Poppins"/>
                <a:cs typeface="Poppins"/>
                <a:sym typeface="Poppins"/>
              </a:rPr>
              <a:t>It helps managers to make decisions about</a:t>
            </a:r>
            <a:endParaRPr/>
          </a:p>
          <a:p>
            <a:pPr indent="0" lvl="0" marL="0" marR="0" rtl="0" algn="l">
              <a:lnSpc>
                <a:spcPct val="140000"/>
              </a:lnSpc>
              <a:spcBef>
                <a:spcPts val="0"/>
              </a:spcBef>
              <a:spcAft>
                <a:spcPts val="0"/>
              </a:spcAft>
              <a:buClr>
                <a:srgbClr val="0C0C0C"/>
              </a:buClr>
              <a:buSzPts val="1000"/>
              <a:buFont typeface="Poppins"/>
              <a:buNone/>
            </a:pPr>
            <a:r>
              <a:rPr b="0" i="0" lang="en-US" sz="1000" u="none" cap="none" strike="noStrike">
                <a:solidFill>
                  <a:srgbClr val="0C0C0C"/>
                </a:solidFill>
                <a:latin typeface="Poppins"/>
                <a:ea typeface="Poppins"/>
                <a:cs typeface="Poppins"/>
                <a:sym typeface="Poppins"/>
              </a:rPr>
              <a:t>resource allocation.</a:t>
            </a:r>
            <a:endParaRPr b="0" i="0" sz="1000" u="none" cap="none" strike="noStrike">
              <a:solidFill>
                <a:srgbClr val="0C0C0C"/>
              </a:solidFill>
              <a:latin typeface="Poppins"/>
              <a:ea typeface="Poppins"/>
              <a:cs typeface="Poppins"/>
              <a:sym typeface="Poppins"/>
            </a:endParaRPr>
          </a:p>
        </p:txBody>
      </p:sp>
      <p:sp>
        <p:nvSpPr>
          <p:cNvPr id="201" name="Google Shape;201;p23"/>
          <p:cNvSpPr/>
          <p:nvPr/>
        </p:nvSpPr>
        <p:spPr>
          <a:xfrm>
            <a:off x="6702309" y="2138909"/>
            <a:ext cx="3626421" cy="675578"/>
          </a:xfrm>
          <a:prstGeom prst="roundRect">
            <a:avLst>
              <a:gd fmla="val 50000" name="adj"/>
            </a:avLst>
          </a:prstGeom>
          <a:solidFill>
            <a:schemeClr val="accent1"/>
          </a:solidFill>
          <a:ln>
            <a:noFill/>
          </a:ln>
          <a:effectLst>
            <a:outerShdw blurRad="500608" rotWithShape="0" algn="tl" dir="2700000" dist="38100">
              <a:srgbClr val="000000">
                <a:alpha val="5098"/>
              </a:srgbClr>
            </a:outerShdw>
          </a:effectLst>
        </p:spPr>
        <p:txBody>
          <a:bodyPr anchorCtr="0" anchor="ctr" bIns="0" lIns="180000" spcFirstLastPara="1" rIns="0" wrap="square" tIns="0">
            <a:noAutofit/>
          </a:bodyPr>
          <a:lstStyle/>
          <a:p>
            <a:pPr indent="0" lvl="0" marL="0" marR="0" rtl="0" algn="l">
              <a:lnSpc>
                <a:spcPct val="140000"/>
              </a:lnSpc>
              <a:spcBef>
                <a:spcPts val="0"/>
              </a:spcBef>
              <a:spcAft>
                <a:spcPts val="0"/>
              </a:spcAft>
              <a:buClr>
                <a:srgbClr val="FFFFFF"/>
              </a:buClr>
              <a:buSzPts val="1000"/>
              <a:buFont typeface="Poppins"/>
              <a:buNone/>
            </a:pPr>
            <a:r>
              <a:rPr b="0" i="0" lang="en-US" sz="1000" u="none" cap="none" strike="noStrike">
                <a:solidFill>
                  <a:srgbClr val="FFFFFF"/>
                </a:solidFill>
                <a:latin typeface="Poppins"/>
                <a:ea typeface="Poppins"/>
                <a:cs typeface="Poppins"/>
                <a:sym typeface="Poppins"/>
              </a:rPr>
              <a:t>Difficult to apply to smaller firms and startups.</a:t>
            </a:r>
            <a:endParaRPr b="0" i="0" sz="1000" u="none" cap="none" strike="noStrike">
              <a:solidFill>
                <a:srgbClr val="FFFFFF"/>
              </a:solidFill>
              <a:latin typeface="Poppins"/>
              <a:ea typeface="Poppins"/>
              <a:cs typeface="Poppins"/>
              <a:sym typeface="Poppins"/>
            </a:endParaRPr>
          </a:p>
        </p:txBody>
      </p:sp>
      <p:cxnSp>
        <p:nvCxnSpPr>
          <p:cNvPr id="202" name="Google Shape;202;p23"/>
          <p:cNvCxnSpPr/>
          <p:nvPr/>
        </p:nvCxnSpPr>
        <p:spPr>
          <a:xfrm>
            <a:off x="5530849" y="2474820"/>
            <a:ext cx="877824" cy="0"/>
          </a:xfrm>
          <a:prstGeom prst="straightConnector1">
            <a:avLst/>
          </a:prstGeom>
          <a:noFill/>
          <a:ln cap="rnd" cmpd="sng" w="19050">
            <a:solidFill>
              <a:srgbClr val="7F7F7F"/>
            </a:solidFill>
            <a:prstDash val="dot"/>
            <a:miter lim="800000"/>
            <a:headEnd len="med" w="med" type="oval"/>
            <a:tailEnd len="med" w="med" type="oval"/>
          </a:ln>
        </p:spPr>
      </p:cxnSp>
      <p:cxnSp>
        <p:nvCxnSpPr>
          <p:cNvPr id="203" name="Google Shape;203;p23"/>
          <p:cNvCxnSpPr/>
          <p:nvPr/>
        </p:nvCxnSpPr>
        <p:spPr>
          <a:xfrm>
            <a:off x="5530849" y="3351120"/>
            <a:ext cx="877824" cy="0"/>
          </a:xfrm>
          <a:prstGeom prst="straightConnector1">
            <a:avLst/>
          </a:prstGeom>
          <a:noFill/>
          <a:ln cap="rnd" cmpd="sng" w="19050">
            <a:solidFill>
              <a:srgbClr val="7F7F7F"/>
            </a:solidFill>
            <a:prstDash val="dot"/>
            <a:miter lim="800000"/>
            <a:headEnd len="med" w="med" type="oval"/>
            <a:tailEnd len="med" w="med" type="oval"/>
          </a:ln>
        </p:spPr>
      </p:cxnSp>
      <p:cxnSp>
        <p:nvCxnSpPr>
          <p:cNvPr id="204" name="Google Shape;204;p23"/>
          <p:cNvCxnSpPr/>
          <p:nvPr/>
        </p:nvCxnSpPr>
        <p:spPr>
          <a:xfrm>
            <a:off x="5530849" y="4202020"/>
            <a:ext cx="881526" cy="0"/>
          </a:xfrm>
          <a:prstGeom prst="straightConnector1">
            <a:avLst/>
          </a:prstGeom>
          <a:noFill/>
          <a:ln cap="rnd" cmpd="sng" w="19050">
            <a:solidFill>
              <a:srgbClr val="7F7F7F"/>
            </a:solidFill>
            <a:prstDash val="dot"/>
            <a:miter lim="800000"/>
            <a:headEnd len="med" w="med" type="oval"/>
            <a:tailEnd len="med" w="med" type="oval"/>
          </a:ln>
        </p:spPr>
      </p:cxnSp>
      <p:cxnSp>
        <p:nvCxnSpPr>
          <p:cNvPr id="205" name="Google Shape;205;p23"/>
          <p:cNvCxnSpPr/>
          <p:nvPr/>
        </p:nvCxnSpPr>
        <p:spPr>
          <a:xfrm>
            <a:off x="5530849" y="5079445"/>
            <a:ext cx="877824" cy="0"/>
          </a:xfrm>
          <a:prstGeom prst="straightConnector1">
            <a:avLst/>
          </a:prstGeom>
          <a:noFill/>
          <a:ln cap="rnd" cmpd="sng" w="19050">
            <a:solidFill>
              <a:srgbClr val="7F7F7F"/>
            </a:solidFill>
            <a:prstDash val="dot"/>
            <a:miter lim="800000"/>
            <a:headEnd len="med" w="med" type="oval"/>
            <a:tailEnd len="med" w="med" type="oval"/>
          </a:ln>
        </p:spPr>
      </p:cxnSp>
      <p:sp>
        <p:nvSpPr>
          <p:cNvPr id="206" name="Google Shape;206;p23"/>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150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200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200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par>
                          <p:cTn fill="hold">
                            <p:stCondLst>
                              <p:cond delay="1000"/>
                            </p:stCondLst>
                            <p:childTnLst>
                              <p:par>
                                <p:cTn fill="hold" nodeType="afterEffect" presetClass="entr" presetID="10" presetSubtype="0">
                                  <p:stCondLst>
                                    <p:cond delay="250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250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250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par>
                          <p:cTn fill="hold">
                            <p:stCondLst>
                              <p:cond delay="2000"/>
                            </p:stCondLst>
                            <p:childTnLst>
                              <p:par>
                                <p:cTn fill="hold" nodeType="afterEffect" presetClass="entr" presetID="10" presetSubtype="0">
                                  <p:stCondLst>
                                    <p:cond delay="300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300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300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par>
                          <p:cTn fill="hold">
                            <p:stCondLst>
                              <p:cond delay="3000"/>
                            </p:stCondLst>
                            <p:childTnLst>
                              <p:par>
                                <p:cTn fill="hold" nodeType="afterEffect" presetClass="entr" presetID="10" presetSubtype="0">
                                  <p:stCondLst>
                                    <p:cond delay="350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350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350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par>
                          <p:cTn fill="hold">
                            <p:stCondLst>
                              <p:cond delay="4000"/>
                            </p:stCondLst>
                            <p:childTnLst>
                              <p:par>
                                <p:cTn fill="hold" nodeType="afterEffect" presetClass="entr" presetID="10" presetSubtype="0">
                                  <p:stCondLst>
                                    <p:cond delay="400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grpSp>
        <p:nvGrpSpPr>
          <p:cNvPr id="212" name="Google Shape;212;p24"/>
          <p:cNvGrpSpPr/>
          <p:nvPr/>
        </p:nvGrpSpPr>
        <p:grpSpPr>
          <a:xfrm flipH="1" rot="10800000">
            <a:off x="6065303" y="4541045"/>
            <a:ext cx="1475113" cy="524703"/>
            <a:chOff x="2760004" y="2857821"/>
            <a:chExt cx="1475113" cy="273725"/>
          </a:xfrm>
        </p:grpSpPr>
        <p:cxnSp>
          <p:nvCxnSpPr>
            <p:cNvPr id="213" name="Google Shape;213;p24"/>
            <p:cNvCxnSpPr/>
            <p:nvPr/>
          </p:nvCxnSpPr>
          <p:spPr>
            <a:xfrm>
              <a:off x="2760004" y="2857821"/>
              <a:ext cx="1475113" cy="0"/>
            </a:xfrm>
            <a:prstGeom prst="straightConnector1">
              <a:avLst/>
            </a:prstGeom>
            <a:noFill/>
            <a:ln cap="rnd" cmpd="sng" w="19050">
              <a:solidFill>
                <a:srgbClr val="D9D9D9"/>
              </a:solidFill>
              <a:prstDash val="solid"/>
              <a:round/>
              <a:headEnd len="sm" w="sm" type="none"/>
              <a:tailEnd len="sm" w="sm" type="none"/>
            </a:ln>
          </p:spPr>
        </p:cxnSp>
        <p:cxnSp>
          <p:nvCxnSpPr>
            <p:cNvPr id="214" name="Google Shape;214;p24"/>
            <p:cNvCxnSpPr/>
            <p:nvPr/>
          </p:nvCxnSpPr>
          <p:spPr>
            <a:xfrm>
              <a:off x="3518360" y="2857821"/>
              <a:ext cx="0" cy="273725"/>
            </a:xfrm>
            <a:prstGeom prst="straightConnector1">
              <a:avLst/>
            </a:prstGeom>
            <a:noFill/>
            <a:ln cap="rnd" cmpd="sng" w="19050">
              <a:solidFill>
                <a:srgbClr val="D9D9D9"/>
              </a:solidFill>
              <a:prstDash val="solid"/>
              <a:miter lim="800000"/>
              <a:headEnd len="sm" w="sm" type="none"/>
              <a:tailEnd len="lg" w="lg" type="oval"/>
            </a:ln>
          </p:spPr>
        </p:cxnSp>
      </p:grpSp>
      <p:grpSp>
        <p:nvGrpSpPr>
          <p:cNvPr id="215" name="Google Shape;215;p24"/>
          <p:cNvGrpSpPr/>
          <p:nvPr/>
        </p:nvGrpSpPr>
        <p:grpSpPr>
          <a:xfrm flipH="1" rot="10800000">
            <a:off x="2749578" y="4557677"/>
            <a:ext cx="1475113" cy="524703"/>
            <a:chOff x="2760004" y="2857821"/>
            <a:chExt cx="1475113" cy="273725"/>
          </a:xfrm>
        </p:grpSpPr>
        <p:cxnSp>
          <p:nvCxnSpPr>
            <p:cNvPr id="216" name="Google Shape;216;p24"/>
            <p:cNvCxnSpPr/>
            <p:nvPr/>
          </p:nvCxnSpPr>
          <p:spPr>
            <a:xfrm>
              <a:off x="2760004" y="2857821"/>
              <a:ext cx="1475113" cy="0"/>
            </a:xfrm>
            <a:prstGeom prst="straightConnector1">
              <a:avLst/>
            </a:prstGeom>
            <a:noFill/>
            <a:ln cap="rnd" cmpd="sng" w="19050">
              <a:solidFill>
                <a:schemeClr val="accent5"/>
              </a:solidFill>
              <a:prstDash val="solid"/>
              <a:round/>
              <a:headEnd len="sm" w="sm" type="none"/>
              <a:tailEnd len="sm" w="sm" type="none"/>
            </a:ln>
          </p:spPr>
        </p:cxnSp>
        <p:cxnSp>
          <p:nvCxnSpPr>
            <p:cNvPr id="217" name="Google Shape;217;p24"/>
            <p:cNvCxnSpPr/>
            <p:nvPr/>
          </p:nvCxnSpPr>
          <p:spPr>
            <a:xfrm>
              <a:off x="3518360" y="2857821"/>
              <a:ext cx="0" cy="273725"/>
            </a:xfrm>
            <a:prstGeom prst="straightConnector1">
              <a:avLst/>
            </a:prstGeom>
            <a:noFill/>
            <a:ln cap="rnd" cmpd="sng" w="19050">
              <a:solidFill>
                <a:schemeClr val="accent5"/>
              </a:solidFill>
              <a:prstDash val="solid"/>
              <a:miter lim="800000"/>
              <a:headEnd len="sm" w="sm" type="none"/>
              <a:tailEnd len="lg" w="lg" type="oval"/>
            </a:ln>
          </p:spPr>
        </p:cxnSp>
      </p:grpSp>
      <p:grpSp>
        <p:nvGrpSpPr>
          <p:cNvPr id="218" name="Google Shape;218;p24"/>
          <p:cNvGrpSpPr/>
          <p:nvPr/>
        </p:nvGrpSpPr>
        <p:grpSpPr>
          <a:xfrm>
            <a:off x="7736203" y="3063669"/>
            <a:ext cx="1475113" cy="565488"/>
            <a:chOff x="2760004" y="2857821"/>
            <a:chExt cx="1475113" cy="273725"/>
          </a:xfrm>
        </p:grpSpPr>
        <p:cxnSp>
          <p:nvCxnSpPr>
            <p:cNvPr id="219" name="Google Shape;219;p24"/>
            <p:cNvCxnSpPr/>
            <p:nvPr/>
          </p:nvCxnSpPr>
          <p:spPr>
            <a:xfrm>
              <a:off x="2760004" y="2857821"/>
              <a:ext cx="1475113" cy="0"/>
            </a:xfrm>
            <a:prstGeom prst="straightConnector1">
              <a:avLst/>
            </a:prstGeom>
            <a:noFill/>
            <a:ln cap="rnd" cmpd="sng" w="19050">
              <a:solidFill>
                <a:srgbClr val="EFEFEF"/>
              </a:solidFill>
              <a:prstDash val="solid"/>
              <a:round/>
              <a:headEnd len="sm" w="sm" type="none"/>
              <a:tailEnd len="sm" w="sm" type="none"/>
            </a:ln>
          </p:spPr>
        </p:cxnSp>
        <p:cxnSp>
          <p:nvCxnSpPr>
            <p:cNvPr id="220" name="Google Shape;220;p24"/>
            <p:cNvCxnSpPr/>
            <p:nvPr/>
          </p:nvCxnSpPr>
          <p:spPr>
            <a:xfrm>
              <a:off x="3518360" y="2857821"/>
              <a:ext cx="0" cy="273725"/>
            </a:xfrm>
            <a:prstGeom prst="straightConnector1">
              <a:avLst/>
            </a:prstGeom>
            <a:noFill/>
            <a:ln cap="rnd" cmpd="sng" w="19050">
              <a:solidFill>
                <a:srgbClr val="EFEFEF"/>
              </a:solidFill>
              <a:prstDash val="solid"/>
              <a:miter lim="800000"/>
              <a:headEnd len="sm" w="sm" type="none"/>
              <a:tailEnd len="lg" w="lg" type="oval"/>
            </a:ln>
          </p:spPr>
        </p:cxnSp>
      </p:grpSp>
      <p:grpSp>
        <p:nvGrpSpPr>
          <p:cNvPr id="221" name="Google Shape;221;p24"/>
          <p:cNvGrpSpPr/>
          <p:nvPr/>
        </p:nvGrpSpPr>
        <p:grpSpPr>
          <a:xfrm>
            <a:off x="4414678" y="3063721"/>
            <a:ext cx="1475113" cy="565488"/>
            <a:chOff x="2760004" y="2857821"/>
            <a:chExt cx="1475113" cy="273725"/>
          </a:xfrm>
        </p:grpSpPr>
        <p:cxnSp>
          <p:nvCxnSpPr>
            <p:cNvPr id="222" name="Google Shape;222;p24"/>
            <p:cNvCxnSpPr/>
            <p:nvPr/>
          </p:nvCxnSpPr>
          <p:spPr>
            <a:xfrm>
              <a:off x="2760004" y="2857821"/>
              <a:ext cx="1475113" cy="0"/>
            </a:xfrm>
            <a:prstGeom prst="straightConnector1">
              <a:avLst/>
            </a:prstGeom>
            <a:noFill/>
            <a:ln cap="rnd" cmpd="sng" w="19050">
              <a:solidFill>
                <a:schemeClr val="accent4"/>
              </a:solidFill>
              <a:prstDash val="solid"/>
              <a:round/>
              <a:headEnd len="sm" w="sm" type="none"/>
              <a:tailEnd len="sm" w="sm" type="none"/>
            </a:ln>
          </p:spPr>
        </p:cxnSp>
        <p:cxnSp>
          <p:nvCxnSpPr>
            <p:cNvPr id="223" name="Google Shape;223;p24"/>
            <p:cNvCxnSpPr/>
            <p:nvPr/>
          </p:nvCxnSpPr>
          <p:spPr>
            <a:xfrm>
              <a:off x="3518360" y="2857821"/>
              <a:ext cx="0" cy="273725"/>
            </a:xfrm>
            <a:prstGeom prst="straightConnector1">
              <a:avLst/>
            </a:prstGeom>
            <a:noFill/>
            <a:ln cap="rnd" cmpd="sng" w="19050">
              <a:solidFill>
                <a:schemeClr val="accent4"/>
              </a:solidFill>
              <a:prstDash val="solid"/>
              <a:miter lim="800000"/>
              <a:headEnd len="sm" w="sm" type="none"/>
              <a:tailEnd len="lg" w="lg" type="oval"/>
            </a:ln>
          </p:spPr>
        </p:cxnSp>
      </p:grpSp>
      <p:sp>
        <p:nvSpPr>
          <p:cNvPr id="224" name="Google Shape;224;p24"/>
          <p:cNvSpPr/>
          <p:nvPr/>
        </p:nvSpPr>
        <p:spPr>
          <a:xfrm>
            <a:off x="7352157" y="1889466"/>
            <a:ext cx="2284800" cy="1273200"/>
          </a:xfrm>
          <a:prstGeom prst="roundRect">
            <a:avLst>
              <a:gd fmla="val 6763" name="adj"/>
            </a:avLst>
          </a:prstGeom>
          <a:solidFill>
            <a:schemeClr val="lt1"/>
          </a:solidFill>
          <a:ln cap="flat" cmpd="dbl" w="38100">
            <a:solidFill>
              <a:srgbClr val="EFEFE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53333"/>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Do your company have</a:t>
            </a:r>
            <a:endParaRPr/>
          </a:p>
          <a:p>
            <a:pPr indent="0" lvl="0" marL="0" marR="0" rtl="0" algn="ctr">
              <a:lnSpc>
                <a:spcPct val="153333"/>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organized management systems, processes, structures and</a:t>
            </a:r>
            <a:endParaRPr/>
          </a:p>
          <a:p>
            <a:pPr indent="0" lvl="0" marL="0" marR="0" rtl="0" algn="ctr">
              <a:lnSpc>
                <a:spcPct val="153333"/>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culture to capitalize on</a:t>
            </a:r>
            <a:endParaRPr/>
          </a:p>
          <a:p>
            <a:pPr indent="0" lvl="0" marL="0" marR="0" rtl="0" algn="ctr">
              <a:lnSpc>
                <a:spcPct val="153333"/>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resource and capabilities?</a:t>
            </a:r>
            <a:endParaRPr b="0" i="0" sz="900" u="none" cap="none" strike="noStrike">
              <a:solidFill>
                <a:srgbClr val="262626"/>
              </a:solidFill>
              <a:latin typeface="Poppins"/>
              <a:ea typeface="Poppins"/>
              <a:cs typeface="Poppins"/>
              <a:sym typeface="Poppins"/>
            </a:endParaRPr>
          </a:p>
        </p:txBody>
      </p:sp>
      <p:sp>
        <p:nvSpPr>
          <p:cNvPr id="225" name="Google Shape;225;p24"/>
          <p:cNvSpPr/>
          <p:nvPr/>
        </p:nvSpPr>
        <p:spPr>
          <a:xfrm>
            <a:off x="3974975" y="1889475"/>
            <a:ext cx="2396100" cy="1273200"/>
          </a:xfrm>
          <a:prstGeom prst="roundRect">
            <a:avLst>
              <a:gd fmla="val 6763" name="adj"/>
            </a:avLst>
          </a:prstGeom>
          <a:solidFill>
            <a:schemeClr val="lt1"/>
          </a:solidFill>
          <a:ln cap="flat" cmpd="dbl" w="38100">
            <a:solidFill>
              <a:schemeClr val="accent4"/>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Do you control scarce</a:t>
            </a:r>
            <a:r>
              <a:rPr lang="en-US"/>
              <a:t> </a:t>
            </a:r>
            <a:r>
              <a:rPr b="0" i="0" lang="en-US" sz="900" u="none" cap="none" strike="noStrike">
                <a:solidFill>
                  <a:srgbClr val="262626"/>
                </a:solidFill>
                <a:latin typeface="Poppins"/>
                <a:ea typeface="Poppins"/>
                <a:cs typeface="Poppins"/>
                <a:sym typeface="Poppins"/>
              </a:rPr>
              <a:t>resources or</a:t>
            </a:r>
            <a:r>
              <a:rPr b="0" i="0" lang="en-US" sz="900" u="none" cap="none" strike="noStrike">
                <a:solidFill>
                  <a:srgbClr val="262626"/>
                </a:solidFill>
                <a:latin typeface="Poppins"/>
                <a:ea typeface="Poppins"/>
                <a:cs typeface="Poppins"/>
                <a:sym typeface="Poppins"/>
              </a:rPr>
              <a:t> </a:t>
            </a:r>
            <a:r>
              <a:rPr b="0" i="0" lang="en-US" sz="900" u="none" cap="none" strike="noStrike">
                <a:solidFill>
                  <a:srgbClr val="262626"/>
                </a:solidFill>
                <a:latin typeface="Poppins"/>
                <a:ea typeface="Poppins"/>
                <a:cs typeface="Poppins"/>
                <a:sym typeface="Poppins"/>
              </a:rPr>
              <a:t>capabilities?</a:t>
            </a:r>
            <a:r>
              <a:rPr lang="en-US"/>
              <a:t> </a:t>
            </a:r>
            <a:r>
              <a:rPr b="0" i="0" lang="en-US" sz="900" u="none" cap="none" strike="noStrike">
                <a:solidFill>
                  <a:srgbClr val="262626"/>
                </a:solidFill>
                <a:latin typeface="Poppins"/>
                <a:ea typeface="Poppins"/>
                <a:cs typeface="Poppins"/>
                <a:sym typeface="Poppins"/>
              </a:rPr>
              <a:t>Do you own</a:t>
            </a:r>
            <a:r>
              <a:rPr b="0" i="0" lang="en-US" sz="900" u="none" cap="none" strike="noStrike">
                <a:solidFill>
                  <a:srgbClr val="262626"/>
                </a:solidFill>
                <a:latin typeface="Poppins"/>
                <a:ea typeface="Poppins"/>
                <a:cs typeface="Poppins"/>
                <a:sym typeface="Poppins"/>
              </a:rPr>
              <a:t> </a:t>
            </a:r>
            <a:r>
              <a:rPr b="0" i="0" lang="en-US" sz="900" u="none" cap="none" strike="noStrike">
                <a:solidFill>
                  <a:srgbClr val="262626"/>
                </a:solidFill>
                <a:latin typeface="Poppins"/>
                <a:ea typeface="Poppins"/>
                <a:cs typeface="Poppins"/>
                <a:sym typeface="Poppins"/>
              </a:rPr>
              <a:t>something</a:t>
            </a:r>
            <a:endParaRPr/>
          </a:p>
          <a:p>
            <a:pPr indent="0" lvl="0" marL="0" marR="0" rtl="0" algn="ctr">
              <a:lnSpc>
                <a:spcPct val="115000"/>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that’s hard to find yet</a:t>
            </a:r>
            <a:r>
              <a:rPr lang="en-US"/>
              <a:t> </a:t>
            </a:r>
            <a:r>
              <a:rPr b="0" i="0" lang="en-US" sz="900" u="none" cap="none" strike="noStrike">
                <a:solidFill>
                  <a:srgbClr val="262626"/>
                </a:solidFill>
                <a:latin typeface="Poppins"/>
                <a:ea typeface="Poppins"/>
                <a:cs typeface="Poppins"/>
                <a:sym typeface="Poppins"/>
              </a:rPr>
              <a:t>In demand</a:t>
            </a:r>
            <a:endParaRPr b="0" i="0" sz="900" u="none" cap="none" strike="noStrike">
              <a:solidFill>
                <a:srgbClr val="262626"/>
              </a:solidFill>
              <a:latin typeface="Poppins"/>
              <a:ea typeface="Poppins"/>
              <a:cs typeface="Poppins"/>
              <a:sym typeface="Poppins"/>
            </a:endParaRPr>
          </a:p>
        </p:txBody>
      </p:sp>
      <p:sp>
        <p:nvSpPr>
          <p:cNvPr id="226" name="Google Shape;226;p24"/>
          <p:cNvSpPr/>
          <p:nvPr/>
        </p:nvSpPr>
        <p:spPr>
          <a:xfrm>
            <a:off x="5693956" y="5002123"/>
            <a:ext cx="2284800" cy="1273200"/>
          </a:xfrm>
          <a:prstGeom prst="roundRect">
            <a:avLst>
              <a:gd fmla="val 6763" name="adj"/>
            </a:avLst>
          </a:prstGeom>
          <a:solidFill>
            <a:schemeClr val="lt1"/>
          </a:solidFill>
          <a:ln cap="flat" cmpd="dbl" w="38100">
            <a:solidFill>
              <a:schemeClr val="accent4"/>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53333"/>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Is it expensive to duplicate your organization’s resource or</a:t>
            </a:r>
            <a:endParaRPr/>
          </a:p>
          <a:p>
            <a:pPr indent="0" lvl="0" marL="0" marR="0" rtl="0" algn="ctr">
              <a:lnSpc>
                <a:spcPct val="153333"/>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capability? Is it difficult to find</a:t>
            </a:r>
            <a:endParaRPr/>
          </a:p>
          <a:p>
            <a:pPr indent="0" lvl="0" marL="0" marR="0" rtl="0" algn="ctr">
              <a:lnSpc>
                <a:spcPct val="153333"/>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an equivalent substitute to</a:t>
            </a:r>
            <a:endParaRPr/>
          </a:p>
          <a:p>
            <a:pPr indent="0" lvl="0" marL="0" marR="0" rtl="0" algn="ctr">
              <a:lnSpc>
                <a:spcPct val="153333"/>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compete with your offerings?</a:t>
            </a:r>
            <a:endParaRPr b="0" i="0" sz="900" u="none" cap="none" strike="noStrike">
              <a:solidFill>
                <a:srgbClr val="262626"/>
              </a:solidFill>
              <a:latin typeface="Poppins"/>
              <a:ea typeface="Poppins"/>
              <a:cs typeface="Poppins"/>
              <a:sym typeface="Poppins"/>
            </a:endParaRPr>
          </a:p>
        </p:txBody>
      </p:sp>
      <p:sp>
        <p:nvSpPr>
          <p:cNvPr id="227" name="Google Shape;227;p24"/>
          <p:cNvSpPr/>
          <p:nvPr/>
        </p:nvSpPr>
        <p:spPr>
          <a:xfrm>
            <a:off x="2357429" y="5002123"/>
            <a:ext cx="2284800" cy="1273200"/>
          </a:xfrm>
          <a:prstGeom prst="roundRect">
            <a:avLst>
              <a:gd fmla="val 6763" name="adj"/>
            </a:avLst>
          </a:prstGeom>
          <a:solidFill>
            <a:schemeClr val="lt1"/>
          </a:solidFill>
          <a:ln cap="flat" cmpd="dbl" w="38100">
            <a:solidFill>
              <a:schemeClr val="accent5"/>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53333"/>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Do you offer a resource that</a:t>
            </a:r>
            <a:endParaRPr/>
          </a:p>
          <a:p>
            <a:pPr indent="0" lvl="0" marL="0" marR="0" rtl="0" algn="ctr">
              <a:lnSpc>
                <a:spcPct val="153333"/>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adds value for customers? Are</a:t>
            </a:r>
            <a:endParaRPr/>
          </a:p>
          <a:p>
            <a:pPr indent="0" lvl="0" marL="0" marR="0" rtl="0" algn="ctr">
              <a:lnSpc>
                <a:spcPct val="153333"/>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you able to exploit an opportunity</a:t>
            </a:r>
            <a:endParaRPr/>
          </a:p>
          <a:p>
            <a:pPr indent="0" lvl="0" marL="0" marR="0" rtl="0" algn="ctr">
              <a:lnSpc>
                <a:spcPct val="153333"/>
              </a:lnSpc>
              <a:spcBef>
                <a:spcPts val="0"/>
              </a:spcBef>
              <a:spcAft>
                <a:spcPts val="0"/>
              </a:spcAft>
              <a:buClr>
                <a:srgbClr val="262626"/>
              </a:buClr>
              <a:buSzPts val="900"/>
              <a:buFont typeface="Poppins"/>
              <a:buNone/>
            </a:pPr>
            <a:r>
              <a:rPr b="0" i="0" lang="en-US" sz="900" u="none" cap="none" strike="noStrike">
                <a:solidFill>
                  <a:srgbClr val="262626"/>
                </a:solidFill>
                <a:latin typeface="Poppins"/>
                <a:ea typeface="Poppins"/>
                <a:cs typeface="Poppins"/>
                <a:sym typeface="Poppins"/>
              </a:rPr>
              <a:t>or neutralize competition with an internal capability?</a:t>
            </a:r>
            <a:endParaRPr b="0" i="0" sz="900" u="none" cap="none" strike="noStrike">
              <a:solidFill>
                <a:srgbClr val="262626"/>
              </a:solidFill>
              <a:latin typeface="Poppins"/>
              <a:ea typeface="Poppins"/>
              <a:cs typeface="Poppins"/>
              <a:sym typeface="Poppins"/>
            </a:endParaRPr>
          </a:p>
        </p:txBody>
      </p:sp>
      <p:sp>
        <p:nvSpPr>
          <p:cNvPr id="228" name="Google Shape;228;p24"/>
          <p:cNvSpPr/>
          <p:nvPr/>
        </p:nvSpPr>
        <p:spPr>
          <a:xfrm>
            <a:off x="4376822" y="3641431"/>
            <a:ext cx="1815271" cy="895072"/>
          </a:xfrm>
          <a:custGeom>
            <a:rect b="b" l="l" r="r" t="t"/>
            <a:pathLst>
              <a:path extrusionOk="0" h="21581" w="21568">
                <a:moveTo>
                  <a:pt x="544" y="0"/>
                </a:moveTo>
                <a:cubicBezTo>
                  <a:pt x="355" y="-1"/>
                  <a:pt x="182" y="191"/>
                  <a:pt x="96" y="498"/>
                </a:cubicBezTo>
                <a:cubicBezTo>
                  <a:pt x="23" y="755"/>
                  <a:pt x="21" y="1060"/>
                  <a:pt x="91" y="1319"/>
                </a:cubicBezTo>
                <a:lnTo>
                  <a:pt x="2813" y="10054"/>
                </a:lnTo>
                <a:cubicBezTo>
                  <a:pt x="2879" y="10247"/>
                  <a:pt x="2916" y="10467"/>
                  <a:pt x="2921" y="10695"/>
                </a:cubicBezTo>
                <a:cubicBezTo>
                  <a:pt x="2926" y="10909"/>
                  <a:pt x="2903" y="11122"/>
                  <a:pt x="2853" y="11316"/>
                </a:cubicBezTo>
                <a:lnTo>
                  <a:pt x="75" y="20080"/>
                </a:lnTo>
                <a:cubicBezTo>
                  <a:pt x="-15" y="20360"/>
                  <a:pt x="-24" y="20702"/>
                  <a:pt x="50" y="20997"/>
                </a:cubicBezTo>
                <a:cubicBezTo>
                  <a:pt x="144" y="21368"/>
                  <a:pt x="351" y="21599"/>
                  <a:pt x="575" y="21580"/>
                </a:cubicBezTo>
                <a:lnTo>
                  <a:pt x="17849" y="21543"/>
                </a:lnTo>
                <a:cubicBezTo>
                  <a:pt x="17987" y="21565"/>
                  <a:pt x="18126" y="21516"/>
                  <a:pt x="18249" y="21402"/>
                </a:cubicBezTo>
                <a:cubicBezTo>
                  <a:pt x="18375" y="21284"/>
                  <a:pt x="18481" y="21102"/>
                  <a:pt x="18552" y="20878"/>
                </a:cubicBezTo>
                <a:lnTo>
                  <a:pt x="21481" y="11439"/>
                </a:lnTo>
                <a:cubicBezTo>
                  <a:pt x="21547" y="11218"/>
                  <a:pt x="21576" y="10968"/>
                  <a:pt x="21567" y="10717"/>
                </a:cubicBezTo>
                <a:cubicBezTo>
                  <a:pt x="21557" y="10455"/>
                  <a:pt x="21504" y="10204"/>
                  <a:pt x="21416" y="9996"/>
                </a:cubicBezTo>
                <a:lnTo>
                  <a:pt x="18574" y="709"/>
                </a:lnTo>
                <a:cubicBezTo>
                  <a:pt x="18516" y="476"/>
                  <a:pt x="18418" y="282"/>
                  <a:pt x="18296" y="157"/>
                </a:cubicBezTo>
                <a:cubicBezTo>
                  <a:pt x="18196" y="56"/>
                  <a:pt x="18084" y="4"/>
                  <a:pt x="17970" y="7"/>
                </a:cubicBezTo>
                <a:lnTo>
                  <a:pt x="544" y="0"/>
                </a:lnTo>
                <a:close/>
              </a:path>
            </a:pathLst>
          </a:custGeom>
          <a:solidFill>
            <a:schemeClr val="accent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RARITY</a:t>
            </a:r>
            <a:endParaRPr/>
          </a:p>
        </p:txBody>
      </p:sp>
      <p:sp>
        <p:nvSpPr>
          <p:cNvPr id="229" name="Google Shape;229;p24"/>
          <p:cNvSpPr/>
          <p:nvPr/>
        </p:nvSpPr>
        <p:spPr>
          <a:xfrm>
            <a:off x="6033673" y="3641431"/>
            <a:ext cx="1815271" cy="895072"/>
          </a:xfrm>
          <a:custGeom>
            <a:rect b="b" l="l" r="r" t="t"/>
            <a:pathLst>
              <a:path extrusionOk="0" h="21581" w="21568">
                <a:moveTo>
                  <a:pt x="544" y="0"/>
                </a:moveTo>
                <a:cubicBezTo>
                  <a:pt x="355" y="-1"/>
                  <a:pt x="182" y="191"/>
                  <a:pt x="96" y="498"/>
                </a:cubicBezTo>
                <a:cubicBezTo>
                  <a:pt x="23" y="755"/>
                  <a:pt x="21" y="1060"/>
                  <a:pt x="91" y="1319"/>
                </a:cubicBezTo>
                <a:lnTo>
                  <a:pt x="2813" y="10054"/>
                </a:lnTo>
                <a:cubicBezTo>
                  <a:pt x="2879" y="10247"/>
                  <a:pt x="2916" y="10467"/>
                  <a:pt x="2921" y="10695"/>
                </a:cubicBezTo>
                <a:cubicBezTo>
                  <a:pt x="2926" y="10909"/>
                  <a:pt x="2903" y="11122"/>
                  <a:pt x="2853" y="11316"/>
                </a:cubicBezTo>
                <a:lnTo>
                  <a:pt x="75" y="20080"/>
                </a:lnTo>
                <a:cubicBezTo>
                  <a:pt x="-15" y="20360"/>
                  <a:pt x="-24" y="20702"/>
                  <a:pt x="50" y="20997"/>
                </a:cubicBezTo>
                <a:cubicBezTo>
                  <a:pt x="144" y="21368"/>
                  <a:pt x="351" y="21599"/>
                  <a:pt x="575" y="21580"/>
                </a:cubicBezTo>
                <a:lnTo>
                  <a:pt x="17849" y="21543"/>
                </a:lnTo>
                <a:cubicBezTo>
                  <a:pt x="17987" y="21565"/>
                  <a:pt x="18126" y="21516"/>
                  <a:pt x="18249" y="21402"/>
                </a:cubicBezTo>
                <a:cubicBezTo>
                  <a:pt x="18375" y="21284"/>
                  <a:pt x="18481" y="21102"/>
                  <a:pt x="18552" y="20878"/>
                </a:cubicBezTo>
                <a:lnTo>
                  <a:pt x="21481" y="11439"/>
                </a:lnTo>
                <a:cubicBezTo>
                  <a:pt x="21547" y="11218"/>
                  <a:pt x="21576" y="10968"/>
                  <a:pt x="21567" y="10717"/>
                </a:cubicBezTo>
                <a:cubicBezTo>
                  <a:pt x="21557" y="10455"/>
                  <a:pt x="21504" y="10204"/>
                  <a:pt x="21416" y="9996"/>
                </a:cubicBezTo>
                <a:lnTo>
                  <a:pt x="18574" y="709"/>
                </a:lnTo>
                <a:cubicBezTo>
                  <a:pt x="18516" y="476"/>
                  <a:pt x="18418" y="282"/>
                  <a:pt x="18296" y="157"/>
                </a:cubicBezTo>
                <a:cubicBezTo>
                  <a:pt x="18196" y="56"/>
                  <a:pt x="18084" y="4"/>
                  <a:pt x="17970" y="7"/>
                </a:cubicBezTo>
                <a:lnTo>
                  <a:pt x="544" y="0"/>
                </a:lnTo>
                <a:close/>
              </a:path>
            </a:pathLst>
          </a:custGeom>
          <a:solidFill>
            <a:srgbClr val="D9D9D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chemeClr val="dk1"/>
                </a:solidFill>
                <a:latin typeface="Poppins"/>
                <a:ea typeface="Poppins"/>
                <a:cs typeface="Poppins"/>
                <a:sym typeface="Poppins"/>
              </a:rPr>
              <a:t>INIMITABILITY</a:t>
            </a:r>
            <a:endParaRPr>
              <a:solidFill>
                <a:schemeClr val="dk1"/>
              </a:solidFill>
            </a:endParaRPr>
          </a:p>
        </p:txBody>
      </p:sp>
      <p:sp>
        <p:nvSpPr>
          <p:cNvPr id="230" name="Google Shape;230;p24"/>
          <p:cNvSpPr/>
          <p:nvPr/>
        </p:nvSpPr>
        <p:spPr>
          <a:xfrm>
            <a:off x="2723908" y="3642717"/>
            <a:ext cx="1815271" cy="895072"/>
          </a:xfrm>
          <a:custGeom>
            <a:rect b="b" l="l" r="r" t="t"/>
            <a:pathLst>
              <a:path extrusionOk="0" h="21581" w="21568">
                <a:moveTo>
                  <a:pt x="544" y="0"/>
                </a:moveTo>
                <a:cubicBezTo>
                  <a:pt x="355" y="-1"/>
                  <a:pt x="182" y="191"/>
                  <a:pt x="96" y="498"/>
                </a:cubicBezTo>
                <a:cubicBezTo>
                  <a:pt x="23" y="755"/>
                  <a:pt x="21" y="1060"/>
                  <a:pt x="91" y="1319"/>
                </a:cubicBezTo>
                <a:lnTo>
                  <a:pt x="2813" y="10054"/>
                </a:lnTo>
                <a:cubicBezTo>
                  <a:pt x="2879" y="10247"/>
                  <a:pt x="2916" y="10467"/>
                  <a:pt x="2921" y="10695"/>
                </a:cubicBezTo>
                <a:cubicBezTo>
                  <a:pt x="2926" y="10909"/>
                  <a:pt x="2903" y="11122"/>
                  <a:pt x="2853" y="11316"/>
                </a:cubicBezTo>
                <a:lnTo>
                  <a:pt x="75" y="20080"/>
                </a:lnTo>
                <a:cubicBezTo>
                  <a:pt x="-15" y="20360"/>
                  <a:pt x="-24" y="20702"/>
                  <a:pt x="50" y="20997"/>
                </a:cubicBezTo>
                <a:cubicBezTo>
                  <a:pt x="144" y="21368"/>
                  <a:pt x="351" y="21599"/>
                  <a:pt x="575" y="21580"/>
                </a:cubicBezTo>
                <a:lnTo>
                  <a:pt x="17849" y="21543"/>
                </a:lnTo>
                <a:cubicBezTo>
                  <a:pt x="17987" y="21565"/>
                  <a:pt x="18126" y="21516"/>
                  <a:pt x="18249" y="21402"/>
                </a:cubicBezTo>
                <a:cubicBezTo>
                  <a:pt x="18375" y="21284"/>
                  <a:pt x="18481" y="21102"/>
                  <a:pt x="18552" y="20878"/>
                </a:cubicBezTo>
                <a:lnTo>
                  <a:pt x="21481" y="11439"/>
                </a:lnTo>
                <a:cubicBezTo>
                  <a:pt x="21547" y="11218"/>
                  <a:pt x="21576" y="10968"/>
                  <a:pt x="21567" y="10717"/>
                </a:cubicBezTo>
                <a:cubicBezTo>
                  <a:pt x="21557" y="10455"/>
                  <a:pt x="21504" y="10204"/>
                  <a:pt x="21416" y="9996"/>
                </a:cubicBezTo>
                <a:lnTo>
                  <a:pt x="18574" y="709"/>
                </a:lnTo>
                <a:cubicBezTo>
                  <a:pt x="18516" y="476"/>
                  <a:pt x="18418" y="282"/>
                  <a:pt x="18296" y="157"/>
                </a:cubicBezTo>
                <a:cubicBezTo>
                  <a:pt x="18196" y="56"/>
                  <a:pt x="18084" y="4"/>
                  <a:pt x="17970" y="7"/>
                </a:cubicBezTo>
                <a:lnTo>
                  <a:pt x="544" y="0"/>
                </a:lnTo>
                <a:close/>
              </a:path>
            </a:pathLst>
          </a:custGeom>
          <a:solidFill>
            <a:schemeClr val="accent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VALUE</a:t>
            </a:r>
            <a:endParaRPr/>
          </a:p>
        </p:txBody>
      </p:sp>
      <p:sp>
        <p:nvSpPr>
          <p:cNvPr id="231" name="Google Shape;231;p24"/>
          <p:cNvSpPr/>
          <p:nvPr/>
        </p:nvSpPr>
        <p:spPr>
          <a:xfrm>
            <a:off x="9343438" y="3641070"/>
            <a:ext cx="1815271" cy="895072"/>
          </a:xfrm>
          <a:custGeom>
            <a:rect b="b" l="l" r="r" t="t"/>
            <a:pathLst>
              <a:path extrusionOk="0" h="21581" w="21568">
                <a:moveTo>
                  <a:pt x="544" y="0"/>
                </a:moveTo>
                <a:cubicBezTo>
                  <a:pt x="355" y="-1"/>
                  <a:pt x="182" y="191"/>
                  <a:pt x="96" y="498"/>
                </a:cubicBezTo>
                <a:cubicBezTo>
                  <a:pt x="23" y="755"/>
                  <a:pt x="21" y="1060"/>
                  <a:pt x="91" y="1319"/>
                </a:cubicBezTo>
                <a:lnTo>
                  <a:pt x="2813" y="10054"/>
                </a:lnTo>
                <a:cubicBezTo>
                  <a:pt x="2879" y="10247"/>
                  <a:pt x="2916" y="10467"/>
                  <a:pt x="2921" y="10695"/>
                </a:cubicBezTo>
                <a:cubicBezTo>
                  <a:pt x="2926" y="10909"/>
                  <a:pt x="2903" y="11122"/>
                  <a:pt x="2853" y="11316"/>
                </a:cubicBezTo>
                <a:lnTo>
                  <a:pt x="75" y="20080"/>
                </a:lnTo>
                <a:cubicBezTo>
                  <a:pt x="-15" y="20360"/>
                  <a:pt x="-24" y="20702"/>
                  <a:pt x="50" y="20997"/>
                </a:cubicBezTo>
                <a:cubicBezTo>
                  <a:pt x="144" y="21368"/>
                  <a:pt x="351" y="21599"/>
                  <a:pt x="575" y="21580"/>
                </a:cubicBezTo>
                <a:lnTo>
                  <a:pt x="17849" y="21543"/>
                </a:lnTo>
                <a:cubicBezTo>
                  <a:pt x="17987" y="21565"/>
                  <a:pt x="18126" y="21516"/>
                  <a:pt x="18249" y="21402"/>
                </a:cubicBezTo>
                <a:cubicBezTo>
                  <a:pt x="18375" y="21284"/>
                  <a:pt x="18481" y="21102"/>
                  <a:pt x="18552" y="20878"/>
                </a:cubicBezTo>
                <a:lnTo>
                  <a:pt x="21481" y="11439"/>
                </a:lnTo>
                <a:cubicBezTo>
                  <a:pt x="21547" y="11218"/>
                  <a:pt x="21576" y="10968"/>
                  <a:pt x="21567" y="10717"/>
                </a:cubicBezTo>
                <a:cubicBezTo>
                  <a:pt x="21557" y="10455"/>
                  <a:pt x="21504" y="10204"/>
                  <a:pt x="21416" y="9996"/>
                </a:cubicBezTo>
                <a:lnTo>
                  <a:pt x="18574" y="709"/>
                </a:lnTo>
                <a:cubicBezTo>
                  <a:pt x="18516" y="476"/>
                  <a:pt x="18418" y="282"/>
                  <a:pt x="18296" y="157"/>
                </a:cubicBezTo>
                <a:cubicBezTo>
                  <a:pt x="18196" y="56"/>
                  <a:pt x="18084" y="4"/>
                  <a:pt x="17970" y="7"/>
                </a:cubicBezTo>
                <a:lnTo>
                  <a:pt x="544" y="0"/>
                </a:lnTo>
                <a:close/>
              </a:path>
            </a:pathLst>
          </a:custGeom>
          <a:solidFill>
            <a:srgbClr val="FFFFFF"/>
          </a:solidFill>
          <a:ln>
            <a:noFill/>
          </a:ln>
        </p:spPr>
        <p:txBody>
          <a:bodyPr anchorCtr="0" anchor="ctr" bIns="25400" lIns="25400" spcFirstLastPara="1" rIns="25400" wrap="square" tIns="25400">
            <a:noAutofit/>
          </a:bodyPr>
          <a:lstStyle/>
          <a:p>
            <a:pPr indent="0" lvl="0" marL="0" marR="0" rtl="0" algn="ctr">
              <a:lnSpc>
                <a:spcPct val="147272"/>
              </a:lnSpc>
              <a:spcBef>
                <a:spcPts val="0"/>
              </a:spcBef>
              <a:spcAft>
                <a:spcPts val="0"/>
              </a:spcAft>
              <a:buClr>
                <a:schemeClr val="dk1"/>
              </a:buClr>
              <a:buSzPts val="1100"/>
              <a:buFont typeface="Poppins"/>
              <a:buNone/>
            </a:pPr>
            <a:r>
              <a:rPr b="0" i="0" lang="en-US" sz="1100" u="none" cap="none" strike="noStrike">
                <a:solidFill>
                  <a:schemeClr val="dk1"/>
                </a:solidFill>
                <a:latin typeface="Poppins"/>
                <a:ea typeface="Poppins"/>
                <a:cs typeface="Poppins"/>
                <a:sym typeface="Poppins"/>
              </a:rPr>
              <a:t>SUSTAINED</a:t>
            </a:r>
            <a:endParaRPr>
              <a:solidFill>
                <a:schemeClr val="dk1"/>
              </a:solidFill>
            </a:endParaRPr>
          </a:p>
          <a:p>
            <a:pPr indent="0" lvl="0" marL="0" marR="0" rtl="0" algn="ctr">
              <a:lnSpc>
                <a:spcPct val="147272"/>
              </a:lnSpc>
              <a:spcBef>
                <a:spcPts val="0"/>
              </a:spcBef>
              <a:spcAft>
                <a:spcPts val="0"/>
              </a:spcAft>
              <a:buClr>
                <a:schemeClr val="dk1"/>
              </a:buClr>
              <a:buSzPts val="1100"/>
              <a:buFont typeface="Poppins"/>
              <a:buNone/>
            </a:pPr>
            <a:r>
              <a:rPr b="0" i="0" lang="en-US" sz="1100" u="none" cap="none" strike="noStrike">
                <a:solidFill>
                  <a:schemeClr val="dk1"/>
                </a:solidFill>
                <a:latin typeface="Poppins"/>
                <a:ea typeface="Poppins"/>
                <a:cs typeface="Poppins"/>
                <a:sym typeface="Poppins"/>
              </a:rPr>
              <a:t>COMPETITIVE</a:t>
            </a:r>
            <a:endParaRPr>
              <a:solidFill>
                <a:schemeClr val="dk1"/>
              </a:solidFill>
            </a:endParaRPr>
          </a:p>
          <a:p>
            <a:pPr indent="0" lvl="0" marL="0" marR="0" rtl="0" algn="ctr">
              <a:lnSpc>
                <a:spcPct val="147272"/>
              </a:lnSpc>
              <a:spcBef>
                <a:spcPts val="0"/>
              </a:spcBef>
              <a:spcAft>
                <a:spcPts val="0"/>
              </a:spcAft>
              <a:buClr>
                <a:schemeClr val="dk1"/>
              </a:buClr>
              <a:buSzPts val="1100"/>
              <a:buFont typeface="Poppins"/>
              <a:buNone/>
            </a:pPr>
            <a:r>
              <a:rPr b="0" i="0" lang="en-US" sz="1100" u="none" cap="none" strike="noStrike">
                <a:solidFill>
                  <a:schemeClr val="dk1"/>
                </a:solidFill>
                <a:latin typeface="Poppins"/>
                <a:ea typeface="Poppins"/>
                <a:cs typeface="Poppins"/>
                <a:sym typeface="Poppins"/>
              </a:rPr>
              <a:t>ADVANTAGE</a:t>
            </a:r>
            <a:endParaRPr>
              <a:solidFill>
                <a:schemeClr val="dk1"/>
              </a:solidFill>
            </a:endParaRPr>
          </a:p>
        </p:txBody>
      </p:sp>
      <p:sp>
        <p:nvSpPr>
          <p:cNvPr id="232" name="Google Shape;232;p24"/>
          <p:cNvSpPr/>
          <p:nvPr/>
        </p:nvSpPr>
        <p:spPr>
          <a:xfrm>
            <a:off x="7690523" y="3642356"/>
            <a:ext cx="1815271" cy="895072"/>
          </a:xfrm>
          <a:custGeom>
            <a:rect b="b" l="l" r="r" t="t"/>
            <a:pathLst>
              <a:path extrusionOk="0" h="21581" w="21568">
                <a:moveTo>
                  <a:pt x="544" y="0"/>
                </a:moveTo>
                <a:cubicBezTo>
                  <a:pt x="355" y="-1"/>
                  <a:pt x="182" y="191"/>
                  <a:pt x="96" y="498"/>
                </a:cubicBezTo>
                <a:cubicBezTo>
                  <a:pt x="23" y="755"/>
                  <a:pt x="21" y="1060"/>
                  <a:pt x="91" y="1319"/>
                </a:cubicBezTo>
                <a:lnTo>
                  <a:pt x="2813" y="10054"/>
                </a:lnTo>
                <a:cubicBezTo>
                  <a:pt x="2879" y="10247"/>
                  <a:pt x="2916" y="10467"/>
                  <a:pt x="2921" y="10695"/>
                </a:cubicBezTo>
                <a:cubicBezTo>
                  <a:pt x="2926" y="10909"/>
                  <a:pt x="2903" y="11122"/>
                  <a:pt x="2853" y="11316"/>
                </a:cubicBezTo>
                <a:lnTo>
                  <a:pt x="75" y="20080"/>
                </a:lnTo>
                <a:cubicBezTo>
                  <a:pt x="-15" y="20360"/>
                  <a:pt x="-24" y="20702"/>
                  <a:pt x="50" y="20997"/>
                </a:cubicBezTo>
                <a:cubicBezTo>
                  <a:pt x="144" y="21368"/>
                  <a:pt x="351" y="21599"/>
                  <a:pt x="575" y="21580"/>
                </a:cubicBezTo>
                <a:lnTo>
                  <a:pt x="17849" y="21543"/>
                </a:lnTo>
                <a:cubicBezTo>
                  <a:pt x="17987" y="21565"/>
                  <a:pt x="18126" y="21516"/>
                  <a:pt x="18249" y="21402"/>
                </a:cubicBezTo>
                <a:cubicBezTo>
                  <a:pt x="18375" y="21284"/>
                  <a:pt x="18481" y="21102"/>
                  <a:pt x="18552" y="20878"/>
                </a:cubicBezTo>
                <a:lnTo>
                  <a:pt x="21481" y="11439"/>
                </a:lnTo>
                <a:cubicBezTo>
                  <a:pt x="21547" y="11218"/>
                  <a:pt x="21576" y="10968"/>
                  <a:pt x="21567" y="10717"/>
                </a:cubicBezTo>
                <a:cubicBezTo>
                  <a:pt x="21557" y="10455"/>
                  <a:pt x="21504" y="10204"/>
                  <a:pt x="21416" y="9996"/>
                </a:cubicBezTo>
                <a:lnTo>
                  <a:pt x="18574" y="709"/>
                </a:lnTo>
                <a:cubicBezTo>
                  <a:pt x="18516" y="476"/>
                  <a:pt x="18418" y="282"/>
                  <a:pt x="18296" y="157"/>
                </a:cubicBezTo>
                <a:cubicBezTo>
                  <a:pt x="18196" y="56"/>
                  <a:pt x="18084" y="4"/>
                  <a:pt x="17970" y="7"/>
                </a:cubicBezTo>
                <a:lnTo>
                  <a:pt x="544" y="0"/>
                </a:lnTo>
                <a:close/>
              </a:path>
            </a:pathLst>
          </a:custGeom>
          <a:solidFill>
            <a:srgbClr val="F3F3F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chemeClr val="dk1"/>
                </a:solidFill>
                <a:latin typeface="Poppins"/>
                <a:ea typeface="Poppins"/>
                <a:cs typeface="Poppins"/>
                <a:sym typeface="Poppins"/>
              </a:rPr>
              <a:t>ORGANIZATION</a:t>
            </a:r>
            <a:endParaRPr>
              <a:solidFill>
                <a:schemeClr val="dk1"/>
              </a:solidFill>
            </a:endParaRPr>
          </a:p>
        </p:txBody>
      </p:sp>
      <p:sp>
        <p:nvSpPr>
          <p:cNvPr id="233" name="Google Shape;233;p24"/>
          <p:cNvSpPr/>
          <p:nvPr/>
        </p:nvSpPr>
        <p:spPr>
          <a:xfrm>
            <a:off x="1033281" y="3639888"/>
            <a:ext cx="1849428" cy="896288"/>
          </a:xfrm>
          <a:custGeom>
            <a:rect b="b" l="l" r="r" t="t"/>
            <a:pathLst>
              <a:path extrusionOk="0" h="21596" w="21579">
                <a:moveTo>
                  <a:pt x="18627" y="787"/>
                </a:moveTo>
                <a:lnTo>
                  <a:pt x="21456" y="9976"/>
                </a:lnTo>
                <a:cubicBezTo>
                  <a:pt x="21534" y="10197"/>
                  <a:pt x="21576" y="10454"/>
                  <a:pt x="21579" y="10717"/>
                </a:cubicBezTo>
                <a:cubicBezTo>
                  <a:pt x="21582" y="11009"/>
                  <a:pt x="21537" y="11296"/>
                  <a:pt x="21449" y="11537"/>
                </a:cubicBezTo>
                <a:lnTo>
                  <a:pt x="18570" y="20952"/>
                </a:lnTo>
                <a:cubicBezTo>
                  <a:pt x="18519" y="21114"/>
                  <a:pt x="18450" y="21254"/>
                  <a:pt x="18367" y="21362"/>
                </a:cubicBezTo>
                <a:cubicBezTo>
                  <a:pt x="18270" y="21490"/>
                  <a:pt x="18157" y="21571"/>
                  <a:pt x="18039" y="21596"/>
                </a:cubicBezTo>
                <a:lnTo>
                  <a:pt x="559" y="21594"/>
                </a:lnTo>
                <a:cubicBezTo>
                  <a:pt x="413" y="21583"/>
                  <a:pt x="274" y="21468"/>
                  <a:pt x="173" y="21272"/>
                </a:cubicBezTo>
                <a:cubicBezTo>
                  <a:pt x="67" y="21068"/>
                  <a:pt x="9" y="20793"/>
                  <a:pt x="13" y="20509"/>
                </a:cubicBezTo>
                <a:lnTo>
                  <a:pt x="5" y="1169"/>
                </a:lnTo>
                <a:cubicBezTo>
                  <a:pt x="-18" y="850"/>
                  <a:pt x="40" y="528"/>
                  <a:pt x="162" y="300"/>
                </a:cubicBezTo>
                <a:cubicBezTo>
                  <a:pt x="266" y="104"/>
                  <a:pt x="409" y="-4"/>
                  <a:pt x="557" y="0"/>
                </a:cubicBezTo>
                <a:lnTo>
                  <a:pt x="17973" y="23"/>
                </a:lnTo>
                <a:cubicBezTo>
                  <a:pt x="18104" y="7"/>
                  <a:pt x="18235" y="65"/>
                  <a:pt x="18349" y="189"/>
                </a:cubicBezTo>
                <a:cubicBezTo>
                  <a:pt x="18474" y="326"/>
                  <a:pt x="18572" y="536"/>
                  <a:pt x="18627" y="787"/>
                </a:cubicBezTo>
                <a:close/>
              </a:path>
            </a:pathLst>
          </a:cu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RESOURCE</a:t>
            </a:r>
            <a:endParaRPr/>
          </a:p>
        </p:txBody>
      </p:sp>
      <p:sp>
        <p:nvSpPr>
          <p:cNvPr id="234" name="Google Shape;234;p24"/>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F</a:t>
            </a:r>
            <a:r>
              <a:rPr lang="en-US"/>
              <a:t>our dimensions of VRIO framework</a:t>
            </a:r>
            <a:endParaRPr/>
          </a:p>
        </p:txBody>
      </p:sp>
      <p:sp>
        <p:nvSpPr>
          <p:cNvPr id="235" name="Google Shape;235;p24"/>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500"/>
                                        <p:tgtEl>
                                          <p:spTgt spid="233"/>
                                        </p:tgtEl>
                                      </p:cBhvr>
                                    </p:animEffect>
                                  </p:childTnLst>
                                </p:cTn>
                              </p:par>
                              <p:par>
                                <p:cTn fill="hold" nodeType="withEffect" presetClass="entr" presetID="10" presetSubtype="0">
                                  <p:stCondLst>
                                    <p:cond delay="150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150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150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150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par>
                          <p:cTn fill="hold">
                            <p:stCondLst>
                              <p:cond delay="1500"/>
                            </p:stCondLst>
                            <p:childTnLst>
                              <p:par>
                                <p:cTn fill="hold" nodeType="afterEffect" presetClass="entr" presetID="10" presetSubtype="0">
                                  <p:stCondLst>
                                    <p:cond delay="250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250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250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250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par>
                                <p:cTn fill="hold" nodeType="withEffect" presetClass="entr" presetID="10" presetSubtype="0">
                                  <p:stCondLst>
                                    <p:cond delay="350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350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350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350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3500"/>
                                  </p:stCondLst>
                                  <p:childTnLst>
                                    <p:set>
                                      <p:cBhvr>
                                        <p:cTn dur="1" fill="hold">
                                          <p:stCondLst>
                                            <p:cond delay="0"/>
                                          </p:stCondLst>
                                        </p:cTn>
                                        <p:tgtEl>
                                          <p:spTgt spid="231"/>
                                        </p:tgtEl>
                                        <p:attrNameLst>
                                          <p:attrName>style.visibility</p:attrName>
                                        </p:attrNameLst>
                                      </p:cBhvr>
                                      <p:to>
                                        <p:strVal val="visible"/>
                                      </p:to>
                                    </p:set>
                                    <p:animEffect filter="fade" transition="in">
                                      <p:cBhvr>
                                        <p:cTn dur="15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grpSp>
        <p:nvGrpSpPr>
          <p:cNvPr id="241" name="Google Shape;241;p25"/>
          <p:cNvGrpSpPr/>
          <p:nvPr/>
        </p:nvGrpSpPr>
        <p:grpSpPr>
          <a:xfrm>
            <a:off x="1613169" y="2383884"/>
            <a:ext cx="1367169" cy="1374585"/>
            <a:chOff x="1360273" y="3176595"/>
            <a:chExt cx="1288809" cy="1295800"/>
          </a:xfrm>
        </p:grpSpPr>
        <p:sp>
          <p:nvSpPr>
            <p:cNvPr id="242" name="Google Shape;242;p25"/>
            <p:cNvSpPr/>
            <p:nvPr/>
          </p:nvSpPr>
          <p:spPr>
            <a:xfrm>
              <a:off x="1360273" y="3176595"/>
              <a:ext cx="1288809" cy="1295800"/>
            </a:xfrm>
            <a:prstGeom prst="ellipse">
              <a:avLst/>
            </a:prstGeom>
            <a:solidFill>
              <a:schemeClr val="accent1"/>
            </a:solidFill>
            <a:ln>
              <a:noFill/>
            </a:ln>
          </p:spPr>
          <p:txBody>
            <a:bodyPr anchorCtr="0" anchor="b" bIns="18000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Valuable</a:t>
              </a:r>
              <a:endParaRPr/>
            </a:p>
          </p:txBody>
        </p:sp>
        <p:sp>
          <p:nvSpPr>
            <p:cNvPr id="243" name="Google Shape;243;p25"/>
            <p:cNvSpPr txBox="1"/>
            <p:nvPr/>
          </p:nvSpPr>
          <p:spPr>
            <a:xfrm>
              <a:off x="1647017" y="3489417"/>
              <a:ext cx="727803" cy="522238"/>
            </a:xfrm>
            <a:prstGeom prst="rect">
              <a:avLst/>
            </a:prstGeom>
            <a:noFill/>
            <a:ln>
              <a:noFill/>
            </a:ln>
          </p:spPr>
          <p:txBody>
            <a:bodyPr anchorCtr="0" anchor="ctr" bIns="91425" lIns="0" spcFirstLastPara="1" rIns="0" wrap="square" tIns="0">
              <a:spAutoFit/>
            </a:bodyPr>
            <a:lstStyle/>
            <a:p>
              <a:pPr indent="0" lvl="0" marL="0" marR="0" rtl="0" algn="ctr">
                <a:lnSpc>
                  <a:spcPct val="100000"/>
                </a:lnSpc>
                <a:spcBef>
                  <a:spcPts val="0"/>
                </a:spcBef>
                <a:spcAft>
                  <a:spcPts val="0"/>
                </a:spcAft>
                <a:buClr>
                  <a:srgbClr val="FFFFFF"/>
                </a:buClr>
                <a:buSzPts val="3000"/>
                <a:buFont typeface="Poppins"/>
                <a:buNone/>
              </a:pPr>
              <a:r>
                <a:rPr b="0" i="0" lang="en-US" sz="3000" u="none" cap="none" strike="noStrike">
                  <a:solidFill>
                    <a:srgbClr val="FFFFFF"/>
                  </a:solidFill>
                  <a:latin typeface="Poppins"/>
                  <a:ea typeface="Poppins"/>
                  <a:cs typeface="Poppins"/>
                  <a:sym typeface="Poppins"/>
                </a:rPr>
                <a:t>V</a:t>
              </a:r>
              <a:endParaRPr/>
            </a:p>
          </p:txBody>
        </p:sp>
      </p:grpSp>
      <p:grpSp>
        <p:nvGrpSpPr>
          <p:cNvPr id="244" name="Google Shape;244;p25"/>
          <p:cNvGrpSpPr/>
          <p:nvPr/>
        </p:nvGrpSpPr>
        <p:grpSpPr>
          <a:xfrm>
            <a:off x="3533857" y="2383884"/>
            <a:ext cx="1374585" cy="1374585"/>
            <a:chOff x="3394864" y="3176595"/>
            <a:chExt cx="1295800" cy="1295800"/>
          </a:xfrm>
        </p:grpSpPr>
        <p:sp>
          <p:nvSpPr>
            <p:cNvPr id="245" name="Google Shape;245;p25"/>
            <p:cNvSpPr/>
            <p:nvPr/>
          </p:nvSpPr>
          <p:spPr>
            <a:xfrm>
              <a:off x="3394864" y="3176595"/>
              <a:ext cx="1295800" cy="1295800"/>
            </a:xfrm>
            <a:prstGeom prst="ellipse">
              <a:avLst/>
            </a:prstGeom>
            <a:solidFill>
              <a:schemeClr val="accent5"/>
            </a:solidFill>
            <a:ln>
              <a:noFill/>
            </a:ln>
          </p:spPr>
          <p:txBody>
            <a:bodyPr anchorCtr="0" anchor="b" bIns="18000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Rare</a:t>
              </a:r>
              <a:endParaRPr/>
            </a:p>
          </p:txBody>
        </p:sp>
        <p:sp>
          <p:nvSpPr>
            <p:cNvPr id="246" name="Google Shape;246;p25"/>
            <p:cNvSpPr txBox="1"/>
            <p:nvPr/>
          </p:nvSpPr>
          <p:spPr>
            <a:xfrm>
              <a:off x="3667968" y="3463594"/>
              <a:ext cx="727803" cy="522238"/>
            </a:xfrm>
            <a:prstGeom prst="rect">
              <a:avLst/>
            </a:prstGeom>
            <a:solidFill>
              <a:schemeClr val="accent5"/>
            </a:solidFill>
            <a:ln>
              <a:noFill/>
            </a:ln>
          </p:spPr>
          <p:txBody>
            <a:bodyPr anchorCtr="0" anchor="ctr" bIns="91425" lIns="0" spcFirstLastPara="1" rIns="0" wrap="square" tIns="0">
              <a:spAutoFit/>
            </a:bodyPr>
            <a:lstStyle/>
            <a:p>
              <a:pPr indent="0" lvl="0" marL="0" marR="0" rtl="0" algn="ctr">
                <a:lnSpc>
                  <a:spcPct val="100000"/>
                </a:lnSpc>
                <a:spcBef>
                  <a:spcPts val="0"/>
                </a:spcBef>
                <a:spcAft>
                  <a:spcPts val="0"/>
                </a:spcAft>
                <a:buClr>
                  <a:srgbClr val="FFFFFF"/>
                </a:buClr>
                <a:buSzPts val="3000"/>
                <a:buFont typeface="Poppins"/>
                <a:buNone/>
              </a:pPr>
              <a:r>
                <a:rPr b="0" i="0" lang="en-US" sz="3000" u="none" cap="none" strike="noStrike">
                  <a:solidFill>
                    <a:srgbClr val="FFFFFF"/>
                  </a:solidFill>
                  <a:latin typeface="Poppins"/>
                  <a:ea typeface="Poppins"/>
                  <a:cs typeface="Poppins"/>
                  <a:sym typeface="Poppins"/>
                </a:rPr>
                <a:t>R</a:t>
              </a:r>
              <a:endParaRPr/>
            </a:p>
          </p:txBody>
        </p:sp>
      </p:grpSp>
      <p:grpSp>
        <p:nvGrpSpPr>
          <p:cNvPr id="247" name="Google Shape;247;p25"/>
          <p:cNvGrpSpPr/>
          <p:nvPr/>
        </p:nvGrpSpPr>
        <p:grpSpPr>
          <a:xfrm>
            <a:off x="5461960" y="2383884"/>
            <a:ext cx="1367169" cy="1374585"/>
            <a:chOff x="5448101" y="3176595"/>
            <a:chExt cx="1288809" cy="1295800"/>
          </a:xfrm>
        </p:grpSpPr>
        <p:sp>
          <p:nvSpPr>
            <p:cNvPr id="248" name="Google Shape;248;p25"/>
            <p:cNvSpPr/>
            <p:nvPr/>
          </p:nvSpPr>
          <p:spPr>
            <a:xfrm>
              <a:off x="5448101" y="3176595"/>
              <a:ext cx="1288809" cy="1295800"/>
            </a:xfrm>
            <a:prstGeom prst="ellipse">
              <a:avLst/>
            </a:prstGeom>
            <a:solidFill>
              <a:schemeClr val="accent4"/>
            </a:solidFill>
            <a:ln>
              <a:noFill/>
            </a:ln>
          </p:spPr>
          <p:txBody>
            <a:bodyPr anchorCtr="0" anchor="b" bIns="18000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Inimitable</a:t>
              </a:r>
              <a:endParaRPr/>
            </a:p>
          </p:txBody>
        </p:sp>
        <p:sp>
          <p:nvSpPr>
            <p:cNvPr id="249" name="Google Shape;249;p25"/>
            <p:cNvSpPr txBox="1"/>
            <p:nvPr/>
          </p:nvSpPr>
          <p:spPr>
            <a:xfrm>
              <a:off x="5724788" y="3463594"/>
              <a:ext cx="727803" cy="522238"/>
            </a:xfrm>
            <a:prstGeom prst="rect">
              <a:avLst/>
            </a:prstGeom>
            <a:solidFill>
              <a:schemeClr val="accent4"/>
            </a:solidFill>
            <a:ln>
              <a:noFill/>
            </a:ln>
          </p:spPr>
          <p:txBody>
            <a:bodyPr anchorCtr="0" anchor="ctr" bIns="91425" lIns="0" spcFirstLastPara="1" rIns="0" wrap="square" tIns="0">
              <a:spAutoFit/>
            </a:bodyPr>
            <a:lstStyle/>
            <a:p>
              <a:pPr indent="0" lvl="0" marL="0" marR="0" rtl="0" algn="ctr">
                <a:lnSpc>
                  <a:spcPct val="100000"/>
                </a:lnSpc>
                <a:spcBef>
                  <a:spcPts val="0"/>
                </a:spcBef>
                <a:spcAft>
                  <a:spcPts val="0"/>
                </a:spcAft>
                <a:buClr>
                  <a:srgbClr val="FFFFFF"/>
                </a:buClr>
                <a:buSzPts val="3000"/>
                <a:buFont typeface="Poppins"/>
                <a:buNone/>
              </a:pPr>
              <a:r>
                <a:rPr b="0" i="0" lang="en-US" sz="3000" u="none" cap="none" strike="noStrike">
                  <a:solidFill>
                    <a:srgbClr val="FFFFFF"/>
                  </a:solidFill>
                  <a:latin typeface="Poppins"/>
                  <a:ea typeface="Poppins"/>
                  <a:cs typeface="Poppins"/>
                  <a:sym typeface="Poppins"/>
                </a:rPr>
                <a:t>I</a:t>
              </a:r>
              <a:endParaRPr/>
            </a:p>
          </p:txBody>
        </p:sp>
      </p:grpSp>
      <p:grpSp>
        <p:nvGrpSpPr>
          <p:cNvPr id="250" name="Google Shape;250;p25"/>
          <p:cNvGrpSpPr/>
          <p:nvPr/>
        </p:nvGrpSpPr>
        <p:grpSpPr>
          <a:xfrm>
            <a:off x="7382647" y="2383884"/>
            <a:ext cx="1367169" cy="1374585"/>
            <a:chOff x="7505998" y="3176594"/>
            <a:chExt cx="1288809" cy="1295800"/>
          </a:xfrm>
        </p:grpSpPr>
        <p:sp>
          <p:nvSpPr>
            <p:cNvPr id="251" name="Google Shape;251;p25"/>
            <p:cNvSpPr/>
            <p:nvPr/>
          </p:nvSpPr>
          <p:spPr>
            <a:xfrm>
              <a:off x="7505998" y="3176594"/>
              <a:ext cx="1288809" cy="1295800"/>
            </a:xfrm>
            <a:prstGeom prst="ellipse">
              <a:avLst/>
            </a:prstGeom>
            <a:solidFill>
              <a:srgbClr val="D9D9D9"/>
            </a:solidFill>
            <a:ln>
              <a:noFill/>
            </a:ln>
          </p:spPr>
          <p:txBody>
            <a:bodyPr anchorCtr="0" anchor="b" bIns="18000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Organized</a:t>
              </a:r>
              <a:endParaRPr/>
            </a:p>
          </p:txBody>
        </p:sp>
        <p:sp>
          <p:nvSpPr>
            <p:cNvPr id="252" name="Google Shape;252;p25"/>
            <p:cNvSpPr txBox="1"/>
            <p:nvPr/>
          </p:nvSpPr>
          <p:spPr>
            <a:xfrm>
              <a:off x="7787247" y="3463594"/>
              <a:ext cx="727803" cy="522238"/>
            </a:xfrm>
            <a:prstGeom prst="rect">
              <a:avLst/>
            </a:prstGeom>
            <a:solidFill>
              <a:srgbClr val="D9D9D9"/>
            </a:solidFill>
            <a:ln>
              <a:noFill/>
            </a:ln>
          </p:spPr>
          <p:txBody>
            <a:bodyPr anchorCtr="0" anchor="ctr" bIns="91425" lIns="0" spcFirstLastPara="1" rIns="0" wrap="square" tIns="0">
              <a:spAutoFit/>
            </a:bodyPr>
            <a:lstStyle/>
            <a:p>
              <a:pPr indent="0" lvl="0" marL="0" marR="0" rtl="0" algn="ctr">
                <a:lnSpc>
                  <a:spcPct val="100000"/>
                </a:lnSpc>
                <a:spcBef>
                  <a:spcPts val="0"/>
                </a:spcBef>
                <a:spcAft>
                  <a:spcPts val="0"/>
                </a:spcAft>
                <a:buClr>
                  <a:srgbClr val="FFFFFF"/>
                </a:buClr>
                <a:buSzPts val="3000"/>
                <a:buFont typeface="Poppins"/>
                <a:buNone/>
              </a:pPr>
              <a:r>
                <a:rPr b="0" i="0" lang="en-US" sz="3000" u="none" cap="none" strike="noStrike">
                  <a:solidFill>
                    <a:srgbClr val="FFFFFF"/>
                  </a:solidFill>
                  <a:latin typeface="Poppins"/>
                  <a:ea typeface="Poppins"/>
                  <a:cs typeface="Poppins"/>
                  <a:sym typeface="Poppins"/>
                </a:rPr>
                <a:t>O</a:t>
              </a:r>
              <a:endParaRPr/>
            </a:p>
          </p:txBody>
        </p:sp>
      </p:grpSp>
      <p:sp>
        <p:nvSpPr>
          <p:cNvPr id="253" name="Google Shape;253;p25"/>
          <p:cNvSpPr/>
          <p:nvPr/>
        </p:nvSpPr>
        <p:spPr>
          <a:xfrm>
            <a:off x="9303486" y="2596471"/>
            <a:ext cx="1925700" cy="949500"/>
          </a:xfrm>
          <a:prstGeom prst="roundRect">
            <a:avLst>
              <a:gd fmla="val 16667" name="adj"/>
            </a:avLst>
          </a:prstGeom>
          <a:solidFill>
            <a:schemeClr val="dk1"/>
          </a:solidFill>
          <a:ln>
            <a:noFill/>
          </a:ln>
        </p:spPr>
        <p:txBody>
          <a:bodyPr anchorCtr="0" anchor="ctr" bIns="25400" lIns="25400" spcFirstLastPara="1" rIns="25400" wrap="square" tIns="25400">
            <a:noAutofit/>
          </a:bodyPr>
          <a:lstStyle/>
          <a:p>
            <a:pPr indent="0" lvl="0" marL="0" marR="0" rtl="0" algn="ctr">
              <a:lnSpc>
                <a:spcPct val="162000"/>
              </a:lnSpc>
              <a:spcBef>
                <a:spcPts val="0"/>
              </a:spcBef>
              <a:spcAft>
                <a:spcPts val="0"/>
              </a:spcAft>
              <a:buClr>
                <a:srgbClr val="FFFFFF"/>
              </a:buClr>
              <a:buSzPts val="1000"/>
              <a:buFont typeface="Poppins"/>
              <a:buNone/>
            </a:pPr>
            <a:r>
              <a:rPr b="0" i="0" lang="en-US" sz="1000" u="none" cap="none" strike="noStrike">
                <a:solidFill>
                  <a:srgbClr val="FFFFFF"/>
                </a:solidFill>
                <a:latin typeface="Poppins"/>
                <a:ea typeface="Poppins"/>
                <a:cs typeface="Poppins"/>
                <a:sym typeface="Poppins"/>
              </a:rPr>
              <a:t>SUSTAINED</a:t>
            </a:r>
            <a:endParaRPr/>
          </a:p>
          <a:p>
            <a:pPr indent="0" lvl="0" marL="0" marR="0" rtl="0" algn="ctr">
              <a:lnSpc>
                <a:spcPct val="162000"/>
              </a:lnSpc>
              <a:spcBef>
                <a:spcPts val="0"/>
              </a:spcBef>
              <a:spcAft>
                <a:spcPts val="0"/>
              </a:spcAft>
              <a:buClr>
                <a:srgbClr val="FFFFFF"/>
              </a:buClr>
              <a:buSzPts val="1000"/>
              <a:buFont typeface="Poppins"/>
              <a:buNone/>
            </a:pPr>
            <a:r>
              <a:rPr b="0" i="0" lang="en-US" sz="1000" u="none" cap="none" strike="noStrike">
                <a:solidFill>
                  <a:srgbClr val="FFFFFF"/>
                </a:solidFill>
                <a:latin typeface="Poppins"/>
                <a:ea typeface="Poppins"/>
                <a:cs typeface="Poppins"/>
                <a:sym typeface="Poppins"/>
              </a:rPr>
              <a:t>COMPETITIVE</a:t>
            </a:r>
            <a:endParaRPr/>
          </a:p>
          <a:p>
            <a:pPr indent="0" lvl="0" marL="0" marR="0" rtl="0" algn="ctr">
              <a:lnSpc>
                <a:spcPct val="162000"/>
              </a:lnSpc>
              <a:spcBef>
                <a:spcPts val="0"/>
              </a:spcBef>
              <a:spcAft>
                <a:spcPts val="0"/>
              </a:spcAft>
              <a:buClr>
                <a:srgbClr val="FFFFFF"/>
              </a:buClr>
              <a:buSzPts val="1000"/>
              <a:buFont typeface="Poppins"/>
              <a:buNone/>
            </a:pPr>
            <a:r>
              <a:rPr b="0" i="0" lang="en-US" sz="1000" u="none" cap="none" strike="noStrike">
                <a:solidFill>
                  <a:srgbClr val="FFFFFF"/>
                </a:solidFill>
                <a:latin typeface="Poppins"/>
                <a:ea typeface="Poppins"/>
                <a:cs typeface="Poppins"/>
                <a:sym typeface="Poppins"/>
              </a:rPr>
              <a:t>ADVANTAGE</a:t>
            </a:r>
            <a:endParaRPr/>
          </a:p>
        </p:txBody>
      </p:sp>
      <p:grpSp>
        <p:nvGrpSpPr>
          <p:cNvPr id="254" name="Google Shape;254;p25"/>
          <p:cNvGrpSpPr/>
          <p:nvPr/>
        </p:nvGrpSpPr>
        <p:grpSpPr>
          <a:xfrm>
            <a:off x="3148493" y="2938354"/>
            <a:ext cx="217236" cy="265693"/>
            <a:chOff x="2089694" y="2304398"/>
            <a:chExt cx="204785" cy="250465"/>
          </a:xfrm>
        </p:grpSpPr>
        <p:sp>
          <p:nvSpPr>
            <p:cNvPr id="255" name="Google Shape;255;p25"/>
            <p:cNvSpPr/>
            <p:nvPr/>
          </p:nvSpPr>
          <p:spPr>
            <a:xfrm rot="5400000">
              <a:off x="2031984" y="2362872"/>
              <a:ext cx="249701" cy="134282"/>
            </a:xfrm>
            <a:prstGeom prst="triangle">
              <a:avLst>
                <a:gd fmla="val 50000" name="adj"/>
              </a:avLst>
            </a:prstGeom>
            <a:solidFill>
              <a:schemeClr val="accent5"/>
            </a:solidFill>
            <a:ln>
              <a:noFill/>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sp>
          <p:nvSpPr>
            <p:cNvPr id="256" name="Google Shape;256;p25"/>
            <p:cNvSpPr/>
            <p:nvPr/>
          </p:nvSpPr>
          <p:spPr>
            <a:xfrm rot="5400000">
              <a:off x="2102487" y="2362108"/>
              <a:ext cx="249701" cy="134282"/>
            </a:xfrm>
            <a:prstGeom prst="triangle">
              <a:avLst>
                <a:gd fmla="val 50000" name="adj"/>
              </a:avLst>
            </a:prstGeom>
            <a:noFill/>
            <a:ln cap="flat" cmpd="sng" w="25400">
              <a:solidFill>
                <a:schemeClr val="accent5"/>
              </a:solidFill>
              <a:prstDash val="solid"/>
              <a:round/>
              <a:headEnd len="sm" w="sm" type="none"/>
              <a:tailEnd len="sm" w="sm" type="none"/>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grpSp>
      <p:grpSp>
        <p:nvGrpSpPr>
          <p:cNvPr id="257" name="Google Shape;257;p25"/>
          <p:cNvGrpSpPr/>
          <p:nvPr/>
        </p:nvGrpSpPr>
        <p:grpSpPr>
          <a:xfrm>
            <a:off x="5072921" y="2938354"/>
            <a:ext cx="217236" cy="265693"/>
            <a:chOff x="2089694" y="2304398"/>
            <a:chExt cx="204785" cy="250465"/>
          </a:xfrm>
        </p:grpSpPr>
        <p:sp>
          <p:nvSpPr>
            <p:cNvPr id="258" name="Google Shape;258;p25"/>
            <p:cNvSpPr/>
            <p:nvPr/>
          </p:nvSpPr>
          <p:spPr>
            <a:xfrm rot="5400000">
              <a:off x="2031984" y="2362872"/>
              <a:ext cx="249701" cy="134282"/>
            </a:xfrm>
            <a:prstGeom prst="triangle">
              <a:avLst>
                <a:gd fmla="val 50000" name="adj"/>
              </a:avLst>
            </a:prstGeom>
            <a:solidFill>
              <a:schemeClr val="accent5"/>
            </a:solidFill>
            <a:ln>
              <a:noFill/>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sp>
          <p:nvSpPr>
            <p:cNvPr id="259" name="Google Shape;259;p25"/>
            <p:cNvSpPr/>
            <p:nvPr/>
          </p:nvSpPr>
          <p:spPr>
            <a:xfrm rot="5400000">
              <a:off x="2102487" y="2362108"/>
              <a:ext cx="249701" cy="134282"/>
            </a:xfrm>
            <a:prstGeom prst="triangle">
              <a:avLst>
                <a:gd fmla="val 50000" name="adj"/>
              </a:avLst>
            </a:prstGeom>
            <a:noFill/>
            <a:ln cap="flat" cmpd="sng" w="25400">
              <a:solidFill>
                <a:schemeClr val="accent5"/>
              </a:solidFill>
              <a:prstDash val="solid"/>
              <a:round/>
              <a:headEnd len="sm" w="sm" type="none"/>
              <a:tailEnd len="sm" w="sm" type="none"/>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grpSp>
      <p:grpSp>
        <p:nvGrpSpPr>
          <p:cNvPr id="260" name="Google Shape;260;p25"/>
          <p:cNvGrpSpPr/>
          <p:nvPr/>
        </p:nvGrpSpPr>
        <p:grpSpPr>
          <a:xfrm>
            <a:off x="6997349" y="2938354"/>
            <a:ext cx="217236" cy="265693"/>
            <a:chOff x="2089694" y="2304398"/>
            <a:chExt cx="204785" cy="250465"/>
          </a:xfrm>
        </p:grpSpPr>
        <p:sp>
          <p:nvSpPr>
            <p:cNvPr id="261" name="Google Shape;261;p25"/>
            <p:cNvSpPr/>
            <p:nvPr/>
          </p:nvSpPr>
          <p:spPr>
            <a:xfrm rot="5400000">
              <a:off x="2031984" y="2362872"/>
              <a:ext cx="249701" cy="134282"/>
            </a:xfrm>
            <a:prstGeom prst="triangle">
              <a:avLst>
                <a:gd fmla="val 50000" name="adj"/>
              </a:avLst>
            </a:prstGeom>
            <a:solidFill>
              <a:schemeClr val="accent5"/>
            </a:solidFill>
            <a:ln>
              <a:noFill/>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sp>
          <p:nvSpPr>
            <p:cNvPr id="262" name="Google Shape;262;p25"/>
            <p:cNvSpPr/>
            <p:nvPr/>
          </p:nvSpPr>
          <p:spPr>
            <a:xfrm rot="5400000">
              <a:off x="2102487" y="2362108"/>
              <a:ext cx="249701" cy="134282"/>
            </a:xfrm>
            <a:prstGeom prst="triangle">
              <a:avLst>
                <a:gd fmla="val 50000" name="adj"/>
              </a:avLst>
            </a:prstGeom>
            <a:noFill/>
            <a:ln cap="flat" cmpd="sng" w="25400">
              <a:solidFill>
                <a:schemeClr val="accent5"/>
              </a:solidFill>
              <a:prstDash val="solid"/>
              <a:round/>
              <a:headEnd len="sm" w="sm" type="none"/>
              <a:tailEnd len="sm" w="sm" type="none"/>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grpSp>
      <p:grpSp>
        <p:nvGrpSpPr>
          <p:cNvPr id="263" name="Google Shape;263;p25"/>
          <p:cNvGrpSpPr/>
          <p:nvPr/>
        </p:nvGrpSpPr>
        <p:grpSpPr>
          <a:xfrm>
            <a:off x="8918069" y="2938354"/>
            <a:ext cx="217236" cy="265693"/>
            <a:chOff x="2089694" y="2304398"/>
            <a:chExt cx="204785" cy="250465"/>
          </a:xfrm>
        </p:grpSpPr>
        <p:sp>
          <p:nvSpPr>
            <p:cNvPr id="264" name="Google Shape;264;p25"/>
            <p:cNvSpPr/>
            <p:nvPr/>
          </p:nvSpPr>
          <p:spPr>
            <a:xfrm rot="5400000">
              <a:off x="2031984" y="2362872"/>
              <a:ext cx="249701" cy="134282"/>
            </a:xfrm>
            <a:prstGeom prst="triangle">
              <a:avLst>
                <a:gd fmla="val 50000" name="adj"/>
              </a:avLst>
            </a:prstGeom>
            <a:solidFill>
              <a:schemeClr val="accent5"/>
            </a:solidFill>
            <a:ln>
              <a:noFill/>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sp>
          <p:nvSpPr>
            <p:cNvPr id="265" name="Google Shape;265;p25"/>
            <p:cNvSpPr/>
            <p:nvPr/>
          </p:nvSpPr>
          <p:spPr>
            <a:xfrm rot="5400000">
              <a:off x="2102487" y="2362108"/>
              <a:ext cx="249701" cy="134282"/>
            </a:xfrm>
            <a:prstGeom prst="triangle">
              <a:avLst>
                <a:gd fmla="val 50000" name="adj"/>
              </a:avLst>
            </a:prstGeom>
            <a:noFill/>
            <a:ln cap="flat" cmpd="sng" w="25400">
              <a:solidFill>
                <a:schemeClr val="accent5"/>
              </a:solidFill>
              <a:prstDash val="solid"/>
              <a:round/>
              <a:headEnd len="sm" w="sm" type="none"/>
              <a:tailEnd len="sm" w="sm" type="none"/>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grpSp>
      <p:sp>
        <p:nvSpPr>
          <p:cNvPr id="266" name="Google Shape;266;p25"/>
          <p:cNvSpPr/>
          <p:nvPr/>
        </p:nvSpPr>
        <p:spPr>
          <a:xfrm>
            <a:off x="1494095" y="4501912"/>
            <a:ext cx="1604700" cy="1350600"/>
          </a:xfrm>
          <a:prstGeom prst="roundRect">
            <a:avLst>
              <a:gd fmla="val 6763" name="adj"/>
            </a:avLst>
          </a:prstGeom>
          <a:solidFill>
            <a:schemeClr val="lt1"/>
          </a:solidFill>
          <a:ln cap="flat" cmpd="dbl" w="38100">
            <a:solidFill>
              <a:srgbClr val="7F7F7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77777"/>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COMPETITIVE DISADVANTAGE</a:t>
            </a:r>
            <a:endParaRPr b="0" i="0" sz="900" u="none" cap="none" strike="noStrike">
              <a:solidFill>
                <a:srgbClr val="000000"/>
              </a:solidFill>
              <a:latin typeface="Poppins"/>
              <a:ea typeface="Poppins"/>
              <a:cs typeface="Poppins"/>
              <a:sym typeface="Poppins"/>
            </a:endParaRPr>
          </a:p>
        </p:txBody>
      </p:sp>
      <p:grpSp>
        <p:nvGrpSpPr>
          <p:cNvPr id="267" name="Google Shape;267;p25"/>
          <p:cNvGrpSpPr/>
          <p:nvPr/>
        </p:nvGrpSpPr>
        <p:grpSpPr>
          <a:xfrm rot="5400000">
            <a:off x="2188201" y="3991047"/>
            <a:ext cx="217236" cy="265693"/>
            <a:chOff x="2089694" y="2304398"/>
            <a:chExt cx="204785" cy="250465"/>
          </a:xfrm>
        </p:grpSpPr>
        <p:sp>
          <p:nvSpPr>
            <p:cNvPr id="268" name="Google Shape;268;p25"/>
            <p:cNvSpPr/>
            <p:nvPr/>
          </p:nvSpPr>
          <p:spPr>
            <a:xfrm rot="5400000">
              <a:off x="2031984" y="2362872"/>
              <a:ext cx="249701" cy="134282"/>
            </a:xfrm>
            <a:prstGeom prst="triangle">
              <a:avLst>
                <a:gd fmla="val 50000" name="adj"/>
              </a:avLst>
            </a:prstGeom>
            <a:solidFill>
              <a:srgbClr val="7F7F7F"/>
            </a:solidFill>
            <a:ln>
              <a:noFill/>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sp>
          <p:nvSpPr>
            <p:cNvPr id="269" name="Google Shape;269;p25"/>
            <p:cNvSpPr/>
            <p:nvPr/>
          </p:nvSpPr>
          <p:spPr>
            <a:xfrm rot="5400000">
              <a:off x="2102487" y="2362108"/>
              <a:ext cx="249701" cy="134282"/>
            </a:xfrm>
            <a:prstGeom prst="triangle">
              <a:avLst>
                <a:gd fmla="val 50000" name="adj"/>
              </a:avLst>
            </a:prstGeom>
            <a:noFill/>
            <a:ln cap="flat" cmpd="sng" w="25400">
              <a:solidFill>
                <a:srgbClr val="7F7F7F"/>
              </a:solidFill>
              <a:prstDash val="solid"/>
              <a:round/>
              <a:headEnd len="sm" w="sm" type="none"/>
              <a:tailEnd len="sm" w="sm" type="none"/>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grpSp>
      <p:sp>
        <p:nvSpPr>
          <p:cNvPr id="270" name="Google Shape;270;p25"/>
          <p:cNvSpPr/>
          <p:nvPr/>
        </p:nvSpPr>
        <p:spPr>
          <a:xfrm>
            <a:off x="3416153" y="4501912"/>
            <a:ext cx="1604700" cy="1350600"/>
          </a:xfrm>
          <a:prstGeom prst="roundRect">
            <a:avLst>
              <a:gd fmla="val 6763" name="adj"/>
            </a:avLst>
          </a:prstGeom>
          <a:solidFill>
            <a:schemeClr val="lt1"/>
          </a:solidFill>
          <a:ln cap="flat" cmpd="dbl" w="38100">
            <a:solidFill>
              <a:srgbClr val="7F7F7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77777"/>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COMPETITIVE</a:t>
            </a:r>
            <a:endParaRPr/>
          </a:p>
          <a:p>
            <a:pPr indent="0" lvl="0" marL="0" marR="0" rtl="0" algn="ctr">
              <a:lnSpc>
                <a:spcPct val="177777"/>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PARITY</a:t>
            </a:r>
            <a:endParaRPr b="0" i="0" sz="900" u="none" cap="none" strike="noStrike">
              <a:solidFill>
                <a:srgbClr val="000000"/>
              </a:solidFill>
              <a:latin typeface="Poppins"/>
              <a:ea typeface="Poppins"/>
              <a:cs typeface="Poppins"/>
              <a:sym typeface="Poppins"/>
            </a:endParaRPr>
          </a:p>
        </p:txBody>
      </p:sp>
      <p:grpSp>
        <p:nvGrpSpPr>
          <p:cNvPr id="271" name="Google Shape;271;p25"/>
          <p:cNvGrpSpPr/>
          <p:nvPr/>
        </p:nvGrpSpPr>
        <p:grpSpPr>
          <a:xfrm rot="5400000">
            <a:off x="4110260" y="3991047"/>
            <a:ext cx="217236" cy="265693"/>
            <a:chOff x="2089694" y="2304398"/>
            <a:chExt cx="204785" cy="250465"/>
          </a:xfrm>
        </p:grpSpPr>
        <p:sp>
          <p:nvSpPr>
            <p:cNvPr id="272" name="Google Shape;272;p25"/>
            <p:cNvSpPr/>
            <p:nvPr/>
          </p:nvSpPr>
          <p:spPr>
            <a:xfrm rot="5400000">
              <a:off x="2031984" y="2362872"/>
              <a:ext cx="249701" cy="134282"/>
            </a:xfrm>
            <a:prstGeom prst="triangle">
              <a:avLst>
                <a:gd fmla="val 50000" name="adj"/>
              </a:avLst>
            </a:prstGeom>
            <a:solidFill>
              <a:srgbClr val="7F7F7F"/>
            </a:solidFill>
            <a:ln>
              <a:noFill/>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sp>
          <p:nvSpPr>
            <p:cNvPr id="273" name="Google Shape;273;p25"/>
            <p:cNvSpPr/>
            <p:nvPr/>
          </p:nvSpPr>
          <p:spPr>
            <a:xfrm rot="5400000">
              <a:off x="2102487" y="2362108"/>
              <a:ext cx="249701" cy="134282"/>
            </a:xfrm>
            <a:prstGeom prst="triangle">
              <a:avLst>
                <a:gd fmla="val 50000" name="adj"/>
              </a:avLst>
            </a:prstGeom>
            <a:noFill/>
            <a:ln cap="flat" cmpd="sng" w="25400">
              <a:solidFill>
                <a:srgbClr val="7F7F7F"/>
              </a:solidFill>
              <a:prstDash val="solid"/>
              <a:round/>
              <a:headEnd len="sm" w="sm" type="none"/>
              <a:tailEnd len="sm" w="sm" type="none"/>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grpSp>
      <p:sp>
        <p:nvSpPr>
          <p:cNvPr id="274" name="Google Shape;274;p25"/>
          <p:cNvSpPr/>
          <p:nvPr/>
        </p:nvSpPr>
        <p:spPr>
          <a:xfrm>
            <a:off x="5338212" y="4501912"/>
            <a:ext cx="1604700" cy="1350600"/>
          </a:xfrm>
          <a:prstGeom prst="roundRect">
            <a:avLst>
              <a:gd fmla="val 6763" name="adj"/>
            </a:avLst>
          </a:prstGeom>
          <a:solidFill>
            <a:schemeClr val="lt1"/>
          </a:solidFill>
          <a:ln cap="flat" cmpd="dbl" w="38100">
            <a:solidFill>
              <a:srgbClr val="7F7F7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77777"/>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TEMPORARY</a:t>
            </a:r>
            <a:endParaRPr/>
          </a:p>
          <a:p>
            <a:pPr indent="0" lvl="0" marL="0" marR="0" rtl="0" algn="ctr">
              <a:lnSpc>
                <a:spcPct val="177777"/>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COMPETITIVE</a:t>
            </a:r>
            <a:endParaRPr/>
          </a:p>
          <a:p>
            <a:pPr indent="0" lvl="0" marL="0" marR="0" rtl="0" algn="ctr">
              <a:lnSpc>
                <a:spcPct val="177777"/>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ADVANTAGE</a:t>
            </a:r>
            <a:endParaRPr b="0" i="0" sz="900" u="none" cap="none" strike="noStrike">
              <a:solidFill>
                <a:srgbClr val="000000"/>
              </a:solidFill>
              <a:latin typeface="Poppins"/>
              <a:ea typeface="Poppins"/>
              <a:cs typeface="Poppins"/>
              <a:sym typeface="Poppins"/>
            </a:endParaRPr>
          </a:p>
        </p:txBody>
      </p:sp>
      <p:grpSp>
        <p:nvGrpSpPr>
          <p:cNvPr id="275" name="Google Shape;275;p25"/>
          <p:cNvGrpSpPr/>
          <p:nvPr/>
        </p:nvGrpSpPr>
        <p:grpSpPr>
          <a:xfrm rot="5400000">
            <a:off x="6032319" y="3991047"/>
            <a:ext cx="217236" cy="265693"/>
            <a:chOff x="2089694" y="2304398"/>
            <a:chExt cx="204785" cy="250465"/>
          </a:xfrm>
        </p:grpSpPr>
        <p:sp>
          <p:nvSpPr>
            <p:cNvPr id="276" name="Google Shape;276;p25"/>
            <p:cNvSpPr/>
            <p:nvPr/>
          </p:nvSpPr>
          <p:spPr>
            <a:xfrm rot="5400000">
              <a:off x="2031984" y="2362872"/>
              <a:ext cx="249701" cy="134282"/>
            </a:xfrm>
            <a:prstGeom prst="triangle">
              <a:avLst>
                <a:gd fmla="val 50000" name="adj"/>
              </a:avLst>
            </a:prstGeom>
            <a:solidFill>
              <a:srgbClr val="7F7F7F"/>
            </a:solidFill>
            <a:ln>
              <a:noFill/>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sp>
          <p:nvSpPr>
            <p:cNvPr id="277" name="Google Shape;277;p25"/>
            <p:cNvSpPr/>
            <p:nvPr/>
          </p:nvSpPr>
          <p:spPr>
            <a:xfrm rot="5400000">
              <a:off x="2102487" y="2362108"/>
              <a:ext cx="249701" cy="134282"/>
            </a:xfrm>
            <a:prstGeom prst="triangle">
              <a:avLst>
                <a:gd fmla="val 50000" name="adj"/>
              </a:avLst>
            </a:prstGeom>
            <a:noFill/>
            <a:ln cap="flat" cmpd="sng" w="25400">
              <a:solidFill>
                <a:srgbClr val="7F7F7F"/>
              </a:solidFill>
              <a:prstDash val="solid"/>
              <a:round/>
              <a:headEnd len="sm" w="sm" type="none"/>
              <a:tailEnd len="sm" w="sm" type="none"/>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grpSp>
      <p:sp>
        <p:nvSpPr>
          <p:cNvPr id="278" name="Google Shape;278;p25"/>
          <p:cNvSpPr/>
          <p:nvPr/>
        </p:nvSpPr>
        <p:spPr>
          <a:xfrm>
            <a:off x="7260270" y="4496797"/>
            <a:ext cx="1604700" cy="1350600"/>
          </a:xfrm>
          <a:prstGeom prst="roundRect">
            <a:avLst>
              <a:gd fmla="val 6763" name="adj"/>
            </a:avLst>
          </a:prstGeom>
          <a:solidFill>
            <a:schemeClr val="lt1"/>
          </a:solidFill>
          <a:ln cap="flat" cmpd="dbl" w="38100">
            <a:solidFill>
              <a:srgbClr val="7F7F7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77777"/>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UNUSED </a:t>
            </a:r>
            <a:endParaRPr/>
          </a:p>
          <a:p>
            <a:pPr indent="0" lvl="0" marL="0" marR="0" rtl="0" algn="ctr">
              <a:lnSpc>
                <a:spcPct val="177777"/>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COMPETITIVE</a:t>
            </a:r>
            <a:endParaRPr/>
          </a:p>
          <a:p>
            <a:pPr indent="0" lvl="0" marL="0" marR="0" rtl="0" algn="ctr">
              <a:lnSpc>
                <a:spcPct val="177777"/>
              </a:lnSpc>
              <a:spcBef>
                <a:spcPts val="0"/>
              </a:spcBef>
              <a:spcAft>
                <a:spcPts val="0"/>
              </a:spcAft>
              <a:buClr>
                <a:srgbClr val="000000"/>
              </a:buClr>
              <a:buSzPts val="900"/>
              <a:buFont typeface="Poppins"/>
              <a:buNone/>
            </a:pPr>
            <a:r>
              <a:rPr b="0" i="0" lang="en-US" sz="900" u="none" cap="none" strike="noStrike">
                <a:solidFill>
                  <a:srgbClr val="000000"/>
                </a:solidFill>
                <a:latin typeface="Poppins"/>
                <a:ea typeface="Poppins"/>
                <a:cs typeface="Poppins"/>
                <a:sym typeface="Poppins"/>
              </a:rPr>
              <a:t>ADVANTAGE</a:t>
            </a:r>
            <a:endParaRPr b="0" i="0" sz="900" u="none" cap="none" strike="noStrike">
              <a:solidFill>
                <a:srgbClr val="000000"/>
              </a:solidFill>
              <a:latin typeface="Poppins"/>
              <a:ea typeface="Poppins"/>
              <a:cs typeface="Poppins"/>
              <a:sym typeface="Poppins"/>
            </a:endParaRPr>
          </a:p>
        </p:txBody>
      </p:sp>
      <p:grpSp>
        <p:nvGrpSpPr>
          <p:cNvPr id="279" name="Google Shape;279;p25"/>
          <p:cNvGrpSpPr/>
          <p:nvPr/>
        </p:nvGrpSpPr>
        <p:grpSpPr>
          <a:xfrm rot="5400000">
            <a:off x="7954377" y="3985931"/>
            <a:ext cx="217236" cy="265693"/>
            <a:chOff x="2089694" y="2304398"/>
            <a:chExt cx="204785" cy="250465"/>
          </a:xfrm>
        </p:grpSpPr>
        <p:sp>
          <p:nvSpPr>
            <p:cNvPr id="280" name="Google Shape;280;p25"/>
            <p:cNvSpPr/>
            <p:nvPr/>
          </p:nvSpPr>
          <p:spPr>
            <a:xfrm rot="5400000">
              <a:off x="2031984" y="2362872"/>
              <a:ext cx="249701" cy="134282"/>
            </a:xfrm>
            <a:prstGeom prst="triangle">
              <a:avLst>
                <a:gd fmla="val 50000" name="adj"/>
              </a:avLst>
            </a:prstGeom>
            <a:solidFill>
              <a:srgbClr val="7F7F7F"/>
            </a:solidFill>
            <a:ln>
              <a:noFill/>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sp>
          <p:nvSpPr>
            <p:cNvPr id="281" name="Google Shape;281;p25"/>
            <p:cNvSpPr/>
            <p:nvPr/>
          </p:nvSpPr>
          <p:spPr>
            <a:xfrm rot="5400000">
              <a:off x="2102487" y="2362108"/>
              <a:ext cx="249701" cy="134282"/>
            </a:xfrm>
            <a:prstGeom prst="triangle">
              <a:avLst>
                <a:gd fmla="val 50000" name="adj"/>
              </a:avLst>
            </a:prstGeom>
            <a:noFill/>
            <a:ln cap="flat" cmpd="sng" w="25400">
              <a:solidFill>
                <a:srgbClr val="7F7F7F"/>
              </a:solidFill>
              <a:prstDash val="solid"/>
              <a:round/>
              <a:headEnd len="sm" w="sm" type="none"/>
              <a:tailEnd len="sm" w="sm" type="none"/>
            </a:ln>
            <a:effectLst>
              <a:outerShdw blurRad="50800" sx="93000" rotWithShape="0" algn="tl" dir="2700000" dist="38100" sy="93000">
                <a:srgbClr val="000000">
                  <a:alpha val="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grpSp>
      <p:sp>
        <p:nvSpPr>
          <p:cNvPr id="282" name="Google Shape;282;p25"/>
          <p:cNvSpPr txBox="1"/>
          <p:nvPr/>
        </p:nvSpPr>
        <p:spPr>
          <a:xfrm>
            <a:off x="3018509" y="2633208"/>
            <a:ext cx="455700" cy="16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accent1"/>
              </a:buClr>
              <a:buSzPts val="1100"/>
              <a:buFont typeface="Poppins"/>
              <a:buNone/>
            </a:pPr>
            <a:r>
              <a:rPr b="0" i="0" lang="en-US" sz="1100" u="none" cap="none" strike="noStrike">
                <a:solidFill>
                  <a:schemeClr val="accent1"/>
                </a:solidFill>
                <a:latin typeface="Poppins"/>
                <a:ea typeface="Poppins"/>
                <a:cs typeface="Poppins"/>
                <a:sym typeface="Poppins"/>
              </a:rPr>
              <a:t>YES</a:t>
            </a:r>
            <a:endParaRPr/>
          </a:p>
        </p:txBody>
      </p:sp>
      <p:sp>
        <p:nvSpPr>
          <p:cNvPr id="283" name="Google Shape;283;p25"/>
          <p:cNvSpPr txBox="1"/>
          <p:nvPr/>
        </p:nvSpPr>
        <p:spPr>
          <a:xfrm>
            <a:off x="4949942" y="2627641"/>
            <a:ext cx="455700" cy="16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accent1"/>
              </a:buClr>
              <a:buSzPts val="1100"/>
              <a:buFont typeface="Poppins"/>
              <a:buNone/>
            </a:pPr>
            <a:r>
              <a:rPr b="0" i="0" lang="en-US" sz="1100" u="none" cap="none" strike="noStrike">
                <a:solidFill>
                  <a:schemeClr val="accent1"/>
                </a:solidFill>
                <a:latin typeface="Poppins"/>
                <a:ea typeface="Poppins"/>
                <a:cs typeface="Poppins"/>
                <a:sym typeface="Poppins"/>
              </a:rPr>
              <a:t>YES</a:t>
            </a:r>
            <a:endParaRPr/>
          </a:p>
        </p:txBody>
      </p:sp>
      <p:sp>
        <p:nvSpPr>
          <p:cNvPr id="284" name="Google Shape;284;p25"/>
          <p:cNvSpPr txBox="1"/>
          <p:nvPr/>
        </p:nvSpPr>
        <p:spPr>
          <a:xfrm>
            <a:off x="6872046" y="2633208"/>
            <a:ext cx="455700" cy="16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accent1"/>
              </a:buClr>
              <a:buSzPts val="1100"/>
              <a:buFont typeface="Poppins"/>
              <a:buNone/>
            </a:pPr>
            <a:r>
              <a:rPr b="0" i="0" lang="en-US" sz="1100" u="none" cap="none" strike="noStrike">
                <a:solidFill>
                  <a:schemeClr val="accent1"/>
                </a:solidFill>
                <a:latin typeface="Poppins"/>
                <a:ea typeface="Poppins"/>
                <a:cs typeface="Poppins"/>
                <a:sym typeface="Poppins"/>
              </a:rPr>
              <a:t>YES</a:t>
            </a:r>
            <a:endParaRPr/>
          </a:p>
        </p:txBody>
      </p:sp>
      <p:sp>
        <p:nvSpPr>
          <p:cNvPr id="285" name="Google Shape;285;p25"/>
          <p:cNvSpPr txBox="1"/>
          <p:nvPr/>
        </p:nvSpPr>
        <p:spPr>
          <a:xfrm>
            <a:off x="8764984" y="2627475"/>
            <a:ext cx="455700" cy="16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accent1"/>
              </a:buClr>
              <a:buSzPts val="1100"/>
              <a:buFont typeface="Poppins"/>
              <a:buNone/>
            </a:pPr>
            <a:r>
              <a:rPr b="0" i="0" lang="en-US" sz="1100" u="none" cap="none" strike="noStrike">
                <a:solidFill>
                  <a:schemeClr val="accent1"/>
                </a:solidFill>
                <a:latin typeface="Poppins"/>
                <a:ea typeface="Poppins"/>
                <a:cs typeface="Poppins"/>
                <a:sym typeface="Poppins"/>
              </a:rPr>
              <a:t>YES</a:t>
            </a:r>
            <a:endParaRPr/>
          </a:p>
        </p:txBody>
      </p:sp>
      <p:sp>
        <p:nvSpPr>
          <p:cNvPr id="286" name="Google Shape;286;p25"/>
          <p:cNvSpPr txBox="1"/>
          <p:nvPr/>
        </p:nvSpPr>
        <p:spPr>
          <a:xfrm>
            <a:off x="1658551" y="4037425"/>
            <a:ext cx="455700" cy="16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7F7F7F"/>
              </a:buClr>
              <a:buSzPts val="1100"/>
              <a:buFont typeface="Poppins"/>
              <a:buNone/>
            </a:pPr>
            <a:r>
              <a:rPr b="0" i="0" lang="en-US" sz="1100" u="none" cap="none" strike="noStrike">
                <a:solidFill>
                  <a:srgbClr val="7F7F7F"/>
                </a:solidFill>
                <a:latin typeface="Poppins"/>
                <a:ea typeface="Poppins"/>
                <a:cs typeface="Poppins"/>
                <a:sym typeface="Poppins"/>
              </a:rPr>
              <a:t>NO</a:t>
            </a:r>
            <a:endParaRPr/>
          </a:p>
        </p:txBody>
      </p:sp>
      <p:sp>
        <p:nvSpPr>
          <p:cNvPr id="287" name="Google Shape;287;p25"/>
          <p:cNvSpPr txBox="1"/>
          <p:nvPr/>
        </p:nvSpPr>
        <p:spPr>
          <a:xfrm>
            <a:off x="3605655" y="4038099"/>
            <a:ext cx="455700" cy="16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7F7F7F"/>
              </a:buClr>
              <a:buSzPts val="1100"/>
              <a:buFont typeface="Poppins"/>
              <a:buNone/>
            </a:pPr>
            <a:r>
              <a:rPr b="0" i="0" lang="en-US" sz="1100" u="none" cap="none" strike="noStrike">
                <a:solidFill>
                  <a:srgbClr val="7F7F7F"/>
                </a:solidFill>
                <a:latin typeface="Poppins"/>
                <a:ea typeface="Poppins"/>
                <a:cs typeface="Poppins"/>
                <a:sym typeface="Poppins"/>
              </a:rPr>
              <a:t>NO</a:t>
            </a:r>
            <a:endParaRPr/>
          </a:p>
        </p:txBody>
      </p:sp>
      <p:sp>
        <p:nvSpPr>
          <p:cNvPr id="288" name="Google Shape;288;p25"/>
          <p:cNvSpPr txBox="1"/>
          <p:nvPr/>
        </p:nvSpPr>
        <p:spPr>
          <a:xfrm>
            <a:off x="5527653" y="4037425"/>
            <a:ext cx="455700" cy="16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7F7F7F"/>
              </a:buClr>
              <a:buSzPts val="1100"/>
              <a:buFont typeface="Poppins"/>
              <a:buNone/>
            </a:pPr>
            <a:r>
              <a:rPr b="0" i="0" lang="en-US" sz="1100" u="none" cap="none" strike="noStrike">
                <a:solidFill>
                  <a:srgbClr val="7F7F7F"/>
                </a:solidFill>
                <a:latin typeface="Poppins"/>
                <a:ea typeface="Poppins"/>
                <a:cs typeface="Poppins"/>
                <a:sym typeface="Poppins"/>
              </a:rPr>
              <a:t>NO</a:t>
            </a:r>
            <a:endParaRPr/>
          </a:p>
        </p:txBody>
      </p:sp>
      <p:sp>
        <p:nvSpPr>
          <p:cNvPr id="289" name="Google Shape;289;p25"/>
          <p:cNvSpPr txBox="1"/>
          <p:nvPr/>
        </p:nvSpPr>
        <p:spPr>
          <a:xfrm>
            <a:off x="7453212" y="4037425"/>
            <a:ext cx="455700" cy="16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7F7F7F"/>
              </a:buClr>
              <a:buSzPts val="1100"/>
              <a:buFont typeface="Poppins"/>
              <a:buNone/>
            </a:pPr>
            <a:r>
              <a:rPr b="0" i="0" lang="en-US" sz="1100" u="none" cap="none" strike="noStrike">
                <a:solidFill>
                  <a:srgbClr val="7F7F7F"/>
                </a:solidFill>
                <a:latin typeface="Poppins"/>
                <a:ea typeface="Poppins"/>
                <a:cs typeface="Poppins"/>
                <a:sym typeface="Poppins"/>
              </a:rPr>
              <a:t>NO</a:t>
            </a:r>
            <a:endParaRPr/>
          </a:p>
        </p:txBody>
      </p:sp>
      <p:sp>
        <p:nvSpPr>
          <p:cNvPr id="290" name="Google Shape;290;p25"/>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Four dimensions of VRIO framework</a:t>
            </a:r>
            <a:endParaRPr/>
          </a:p>
        </p:txBody>
      </p:sp>
      <p:sp>
        <p:nvSpPr>
          <p:cNvPr id="291" name="Google Shape;291;p25"/>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26"/>
          <p:cNvSpPr/>
          <p:nvPr/>
        </p:nvSpPr>
        <p:spPr>
          <a:xfrm>
            <a:off x="1309128" y="2984780"/>
            <a:ext cx="4744607" cy="16989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Poppins"/>
              <a:ea typeface="Poppins"/>
              <a:cs typeface="Poppins"/>
              <a:sym typeface="Poppins"/>
            </a:endParaRPr>
          </a:p>
        </p:txBody>
      </p:sp>
      <p:sp>
        <p:nvSpPr>
          <p:cNvPr id="298" name="Google Shape;298;p26"/>
          <p:cNvSpPr/>
          <p:nvPr/>
        </p:nvSpPr>
        <p:spPr>
          <a:xfrm rot="10800000">
            <a:off x="2342108" y="3048951"/>
            <a:ext cx="264887" cy="142448"/>
          </a:xfrm>
          <a:prstGeom prst="triangle">
            <a:avLst>
              <a:gd fmla="val 50000"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sp>
        <p:nvSpPr>
          <p:cNvPr id="299" name="Google Shape;299;p26"/>
          <p:cNvSpPr/>
          <p:nvPr/>
        </p:nvSpPr>
        <p:spPr>
          <a:xfrm rot="10800000">
            <a:off x="4756677" y="3048951"/>
            <a:ext cx="264887" cy="142448"/>
          </a:xfrm>
          <a:prstGeom prst="triangle">
            <a:avLst>
              <a:gd fmla="val 50000" name="adj"/>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sp>
        <p:nvSpPr>
          <p:cNvPr id="300" name="Google Shape;300;p26"/>
          <p:cNvSpPr/>
          <p:nvPr/>
        </p:nvSpPr>
        <p:spPr>
          <a:xfrm>
            <a:off x="6138266" y="2984780"/>
            <a:ext cx="2330039" cy="16989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Poppins"/>
              <a:ea typeface="Poppins"/>
              <a:cs typeface="Poppins"/>
              <a:sym typeface="Poppins"/>
            </a:endParaRPr>
          </a:p>
        </p:txBody>
      </p:sp>
      <p:sp>
        <p:nvSpPr>
          <p:cNvPr id="301" name="Google Shape;301;p26"/>
          <p:cNvSpPr/>
          <p:nvPr/>
        </p:nvSpPr>
        <p:spPr>
          <a:xfrm rot="10800000">
            <a:off x="7171246" y="3048951"/>
            <a:ext cx="264887" cy="142448"/>
          </a:xfrm>
          <a:prstGeom prst="triangle">
            <a:avLst>
              <a:gd fmla="val 50000" name="adj"/>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sp>
        <p:nvSpPr>
          <p:cNvPr id="302" name="Google Shape;302;p26"/>
          <p:cNvSpPr/>
          <p:nvPr/>
        </p:nvSpPr>
        <p:spPr>
          <a:xfrm>
            <a:off x="8552835" y="2984780"/>
            <a:ext cx="2330039" cy="16989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Poppins"/>
              <a:ea typeface="Poppins"/>
              <a:cs typeface="Poppins"/>
              <a:sym typeface="Poppins"/>
            </a:endParaRPr>
          </a:p>
        </p:txBody>
      </p:sp>
      <p:sp>
        <p:nvSpPr>
          <p:cNvPr id="303" name="Google Shape;303;p26"/>
          <p:cNvSpPr/>
          <p:nvPr/>
        </p:nvSpPr>
        <p:spPr>
          <a:xfrm rot="10800000">
            <a:off x="9585815" y="3048951"/>
            <a:ext cx="264887" cy="142448"/>
          </a:xfrm>
          <a:prstGeom prst="triangle">
            <a:avLst>
              <a:gd fmla="val 50000" name="adj"/>
            </a:avLst>
          </a:prstGeom>
          <a:noFill/>
          <a:ln cap="flat" cmpd="sng" w="25400">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sp>
        <p:nvSpPr>
          <p:cNvPr id="304" name="Google Shape;304;p26"/>
          <p:cNvSpPr/>
          <p:nvPr/>
        </p:nvSpPr>
        <p:spPr>
          <a:xfrm>
            <a:off x="1309127" y="4822232"/>
            <a:ext cx="4744607" cy="618367"/>
          </a:xfrm>
          <a:prstGeom prst="roundRect">
            <a:avLst>
              <a:gd fmla="val 19359" name="adj"/>
            </a:avLst>
          </a:prstGeom>
          <a:solidFill>
            <a:schemeClr val="accent1"/>
          </a:solidFill>
          <a:ln cap="flat" cmpd="sng" w="25400">
            <a:solidFill>
              <a:schemeClr val="l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16666"/>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Temporary Competitive Advantage</a:t>
            </a:r>
            <a:endParaRPr b="0" i="0" sz="1200" u="none" cap="none" strike="noStrike">
              <a:solidFill>
                <a:srgbClr val="FFFFFF"/>
              </a:solidFill>
              <a:latin typeface="Poppins"/>
              <a:ea typeface="Poppins"/>
              <a:cs typeface="Poppins"/>
              <a:sym typeface="Poppins"/>
            </a:endParaRPr>
          </a:p>
        </p:txBody>
      </p:sp>
      <p:sp>
        <p:nvSpPr>
          <p:cNvPr id="305" name="Google Shape;305;p26"/>
          <p:cNvSpPr/>
          <p:nvPr/>
        </p:nvSpPr>
        <p:spPr>
          <a:xfrm>
            <a:off x="6138268" y="4819591"/>
            <a:ext cx="2330038" cy="618367"/>
          </a:xfrm>
          <a:prstGeom prst="roundRect">
            <a:avLst>
              <a:gd fmla="val 14645" name="adj"/>
            </a:avLst>
          </a:prstGeom>
          <a:solidFill>
            <a:schemeClr val="accent4"/>
          </a:solidFill>
          <a:ln cap="flat" cmpd="sng" w="25400">
            <a:solidFill>
              <a:schemeClr val="l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16666"/>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Sustainable Advantage</a:t>
            </a:r>
            <a:endParaRPr b="0" i="0" sz="1200" u="none" cap="none" strike="noStrike">
              <a:solidFill>
                <a:srgbClr val="FFFFFF"/>
              </a:solidFill>
              <a:latin typeface="Poppins"/>
              <a:ea typeface="Poppins"/>
              <a:cs typeface="Poppins"/>
              <a:sym typeface="Poppins"/>
            </a:endParaRPr>
          </a:p>
        </p:txBody>
      </p:sp>
      <p:sp>
        <p:nvSpPr>
          <p:cNvPr id="306" name="Google Shape;306;p26"/>
          <p:cNvSpPr/>
          <p:nvPr/>
        </p:nvSpPr>
        <p:spPr>
          <a:xfrm>
            <a:off x="8548513" y="4819590"/>
            <a:ext cx="2330038" cy="618367"/>
          </a:xfrm>
          <a:prstGeom prst="roundRect">
            <a:avLst>
              <a:gd fmla="val 17002" name="adj"/>
            </a:avLst>
          </a:prstGeom>
          <a:solidFill>
            <a:srgbClr val="D9D9D9"/>
          </a:solidFill>
          <a:ln cap="flat" cmpd="sng" w="25400">
            <a:solidFill>
              <a:schemeClr val="l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16666"/>
              </a:lnSpc>
              <a:spcBef>
                <a:spcPts val="0"/>
              </a:spcBef>
              <a:spcAft>
                <a:spcPts val="0"/>
              </a:spcAft>
              <a:buClr>
                <a:srgbClr val="FFFFFF"/>
              </a:buClr>
              <a:buSzPts val="1200"/>
              <a:buFont typeface="Poppins"/>
              <a:buNone/>
            </a:pPr>
            <a:r>
              <a:rPr b="0" i="0" lang="en-US" sz="1200" u="none" cap="none" strike="noStrike">
                <a:solidFill>
                  <a:schemeClr val="dk1"/>
                </a:solidFill>
                <a:latin typeface="Poppins"/>
                <a:ea typeface="Poppins"/>
                <a:cs typeface="Poppins"/>
                <a:sym typeface="Poppins"/>
              </a:rPr>
              <a:t>Core Competence</a:t>
            </a:r>
            <a:endParaRPr b="0" i="0" sz="1200" u="none" cap="none" strike="noStrike">
              <a:solidFill>
                <a:schemeClr val="dk1"/>
              </a:solidFill>
              <a:latin typeface="Poppins"/>
              <a:ea typeface="Poppins"/>
              <a:cs typeface="Poppins"/>
              <a:sym typeface="Poppins"/>
            </a:endParaRPr>
          </a:p>
        </p:txBody>
      </p:sp>
      <p:sp>
        <p:nvSpPr>
          <p:cNvPr id="307" name="Google Shape;307;p26"/>
          <p:cNvSpPr txBox="1"/>
          <p:nvPr/>
        </p:nvSpPr>
        <p:spPr>
          <a:xfrm>
            <a:off x="2321967" y="3778148"/>
            <a:ext cx="2718928" cy="1692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Poppins"/>
              <a:buNone/>
            </a:pPr>
            <a:r>
              <a:rPr b="0" i="0" lang="en-US" sz="1100" u="none" cap="none" strike="noStrike">
                <a:solidFill>
                  <a:srgbClr val="000000"/>
                </a:solidFill>
                <a:latin typeface="Poppins"/>
                <a:ea typeface="Poppins"/>
                <a:cs typeface="Poppins"/>
                <a:sym typeface="Poppins"/>
              </a:rPr>
              <a:t>Valuable + Rare</a:t>
            </a:r>
            <a:endParaRPr b="0" i="0" sz="1100" u="none" cap="none" strike="noStrike">
              <a:solidFill>
                <a:srgbClr val="000000"/>
              </a:solidFill>
              <a:latin typeface="Poppins"/>
              <a:ea typeface="Poppins"/>
              <a:cs typeface="Poppins"/>
              <a:sym typeface="Poppins"/>
            </a:endParaRPr>
          </a:p>
        </p:txBody>
      </p:sp>
      <p:sp>
        <p:nvSpPr>
          <p:cNvPr id="308" name="Google Shape;308;p26"/>
          <p:cNvSpPr/>
          <p:nvPr/>
        </p:nvSpPr>
        <p:spPr>
          <a:xfrm>
            <a:off x="3495885" y="4533268"/>
            <a:ext cx="371089" cy="371089"/>
          </a:xfrm>
          <a:prstGeom prst="ellipse">
            <a:avLst/>
          </a:prstGeom>
          <a:solidFill>
            <a:schemeClr val="accent5"/>
          </a:solidFill>
          <a:ln cap="flat" cmpd="sng" w="25400">
            <a:solidFill>
              <a:schemeClr val="l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900"/>
              <a:buFont typeface="Poppins"/>
              <a:buNone/>
            </a:pPr>
            <a:r>
              <a:rPr b="0" i="0" lang="en-US" sz="1900" u="none" cap="none" strike="noStrike">
                <a:solidFill>
                  <a:srgbClr val="FFFFFF"/>
                </a:solidFill>
                <a:latin typeface="Poppins"/>
                <a:ea typeface="Poppins"/>
                <a:cs typeface="Poppins"/>
                <a:sym typeface="Poppins"/>
              </a:rPr>
              <a:t>=</a:t>
            </a:r>
            <a:endParaRPr b="0" i="0" sz="1900" u="none" cap="none" strike="noStrike">
              <a:solidFill>
                <a:srgbClr val="FFFFFF"/>
              </a:solidFill>
              <a:latin typeface="Poppins"/>
              <a:ea typeface="Poppins"/>
              <a:cs typeface="Poppins"/>
              <a:sym typeface="Poppins"/>
            </a:endParaRPr>
          </a:p>
        </p:txBody>
      </p:sp>
      <p:sp>
        <p:nvSpPr>
          <p:cNvPr id="309" name="Google Shape;309;p26"/>
          <p:cNvSpPr/>
          <p:nvPr/>
        </p:nvSpPr>
        <p:spPr>
          <a:xfrm>
            <a:off x="7117333" y="4533268"/>
            <a:ext cx="371089" cy="371089"/>
          </a:xfrm>
          <a:prstGeom prst="ellipse">
            <a:avLst/>
          </a:prstGeom>
          <a:solidFill>
            <a:schemeClr val="accent5"/>
          </a:solidFill>
          <a:ln cap="flat" cmpd="sng" w="25400">
            <a:solidFill>
              <a:schemeClr val="l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900"/>
              <a:buFont typeface="Poppins"/>
              <a:buNone/>
            </a:pPr>
            <a:r>
              <a:rPr b="0" i="0" lang="en-US" sz="1900" u="none" cap="none" strike="noStrike">
                <a:solidFill>
                  <a:srgbClr val="FFFFFF"/>
                </a:solidFill>
                <a:latin typeface="Poppins"/>
                <a:ea typeface="Poppins"/>
                <a:cs typeface="Poppins"/>
                <a:sym typeface="Poppins"/>
              </a:rPr>
              <a:t>=</a:t>
            </a:r>
            <a:endParaRPr b="0" i="0" sz="1900" u="none" cap="none" strike="noStrike">
              <a:solidFill>
                <a:srgbClr val="FFFFFF"/>
              </a:solidFill>
              <a:latin typeface="Poppins"/>
              <a:ea typeface="Poppins"/>
              <a:cs typeface="Poppins"/>
              <a:sym typeface="Poppins"/>
            </a:endParaRPr>
          </a:p>
        </p:txBody>
      </p:sp>
      <p:sp>
        <p:nvSpPr>
          <p:cNvPr id="310" name="Google Shape;310;p26"/>
          <p:cNvSpPr/>
          <p:nvPr/>
        </p:nvSpPr>
        <p:spPr>
          <a:xfrm>
            <a:off x="9527987" y="4533268"/>
            <a:ext cx="371089" cy="371089"/>
          </a:xfrm>
          <a:prstGeom prst="ellipse">
            <a:avLst/>
          </a:prstGeom>
          <a:solidFill>
            <a:schemeClr val="accent5"/>
          </a:solidFill>
          <a:ln cap="flat" cmpd="sng" w="25400">
            <a:solidFill>
              <a:schemeClr val="l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900"/>
              <a:buFont typeface="Poppins"/>
              <a:buNone/>
            </a:pPr>
            <a:r>
              <a:rPr b="0" i="0" lang="en-US" sz="1900" u="none" cap="none" strike="noStrike">
                <a:solidFill>
                  <a:srgbClr val="FFFFFF"/>
                </a:solidFill>
                <a:latin typeface="Poppins"/>
                <a:ea typeface="Poppins"/>
                <a:cs typeface="Poppins"/>
                <a:sym typeface="Poppins"/>
              </a:rPr>
              <a:t>=</a:t>
            </a:r>
            <a:endParaRPr b="0" i="0" sz="1900" u="none" cap="none" strike="noStrike">
              <a:solidFill>
                <a:srgbClr val="FFFFFF"/>
              </a:solidFill>
              <a:latin typeface="Poppins"/>
              <a:ea typeface="Poppins"/>
              <a:cs typeface="Poppins"/>
              <a:sym typeface="Poppins"/>
            </a:endParaRPr>
          </a:p>
        </p:txBody>
      </p:sp>
      <p:sp>
        <p:nvSpPr>
          <p:cNvPr id="311" name="Google Shape;311;p26"/>
          <p:cNvSpPr txBox="1"/>
          <p:nvPr/>
        </p:nvSpPr>
        <p:spPr>
          <a:xfrm>
            <a:off x="6474095" y="3646076"/>
            <a:ext cx="1657564" cy="376385"/>
          </a:xfrm>
          <a:prstGeom prst="rect">
            <a:avLst/>
          </a:prstGeom>
          <a:noFill/>
          <a:ln>
            <a:noFill/>
          </a:ln>
        </p:spPr>
        <p:txBody>
          <a:bodyPr anchorCtr="0" anchor="ctr" bIns="0" lIns="0" spcFirstLastPara="1" rIns="0" wrap="square" tIns="0">
            <a:spAutoFit/>
          </a:bodyPr>
          <a:lstStyle/>
          <a:p>
            <a:pPr indent="0" lvl="0" marL="0" marR="0" rtl="0" algn="ctr">
              <a:lnSpc>
                <a:spcPct val="138181"/>
              </a:lnSpc>
              <a:spcBef>
                <a:spcPts val="0"/>
              </a:spcBef>
              <a:spcAft>
                <a:spcPts val="0"/>
              </a:spcAft>
              <a:buClr>
                <a:srgbClr val="000000"/>
              </a:buClr>
              <a:buSzPts val="1100"/>
              <a:buFont typeface="Poppins"/>
              <a:buNone/>
            </a:pPr>
            <a:r>
              <a:rPr b="0" i="0" lang="en-US" sz="1100" u="none" cap="none" strike="noStrike">
                <a:solidFill>
                  <a:srgbClr val="000000"/>
                </a:solidFill>
                <a:latin typeface="Poppins"/>
                <a:ea typeface="Poppins"/>
                <a:cs typeface="Poppins"/>
                <a:sym typeface="Poppins"/>
              </a:rPr>
              <a:t>Valuable + Rare + Difficult to Imitate</a:t>
            </a:r>
            <a:endParaRPr b="0" i="0" sz="1100" u="none" cap="none" strike="noStrike">
              <a:solidFill>
                <a:srgbClr val="000000"/>
              </a:solidFill>
              <a:latin typeface="Poppins"/>
              <a:ea typeface="Poppins"/>
              <a:cs typeface="Poppins"/>
              <a:sym typeface="Poppins"/>
            </a:endParaRPr>
          </a:p>
        </p:txBody>
      </p:sp>
      <p:sp>
        <p:nvSpPr>
          <p:cNvPr id="312" name="Google Shape;312;p26"/>
          <p:cNvSpPr txBox="1"/>
          <p:nvPr/>
        </p:nvSpPr>
        <p:spPr>
          <a:xfrm>
            <a:off x="8658189" y="3549897"/>
            <a:ext cx="2110683" cy="568745"/>
          </a:xfrm>
          <a:prstGeom prst="rect">
            <a:avLst/>
          </a:prstGeom>
          <a:noFill/>
          <a:ln>
            <a:noFill/>
          </a:ln>
        </p:spPr>
        <p:txBody>
          <a:bodyPr anchorCtr="0" anchor="ctr" bIns="0" lIns="0" spcFirstLastPara="1" rIns="0" wrap="square" tIns="0">
            <a:spAutoFit/>
          </a:bodyPr>
          <a:lstStyle/>
          <a:p>
            <a:pPr indent="0" lvl="0" marL="0" marR="0" rtl="0" algn="ctr">
              <a:lnSpc>
                <a:spcPct val="138181"/>
              </a:lnSpc>
              <a:spcBef>
                <a:spcPts val="0"/>
              </a:spcBef>
              <a:spcAft>
                <a:spcPts val="0"/>
              </a:spcAft>
              <a:buClr>
                <a:srgbClr val="000000"/>
              </a:buClr>
              <a:buSzPts val="1100"/>
              <a:buFont typeface="Poppins"/>
              <a:buNone/>
            </a:pPr>
            <a:r>
              <a:rPr b="0" i="0" lang="en-US" sz="1100" u="none" cap="none" strike="noStrike">
                <a:solidFill>
                  <a:srgbClr val="000000"/>
                </a:solidFill>
                <a:latin typeface="Poppins"/>
                <a:ea typeface="Poppins"/>
                <a:cs typeface="Poppins"/>
                <a:sym typeface="Poppins"/>
              </a:rPr>
              <a:t>Valuable + Rare + Difficult</a:t>
            </a:r>
            <a:endParaRPr/>
          </a:p>
          <a:p>
            <a:pPr indent="0" lvl="0" marL="0" marR="0" rtl="0" algn="ctr">
              <a:lnSpc>
                <a:spcPct val="138181"/>
              </a:lnSpc>
              <a:spcBef>
                <a:spcPts val="0"/>
              </a:spcBef>
              <a:spcAft>
                <a:spcPts val="0"/>
              </a:spcAft>
              <a:buClr>
                <a:srgbClr val="000000"/>
              </a:buClr>
              <a:buSzPts val="1100"/>
              <a:buFont typeface="Poppins"/>
              <a:buNone/>
            </a:pPr>
            <a:r>
              <a:rPr b="0" i="0" lang="en-US" sz="1100" u="none" cap="none" strike="noStrike">
                <a:solidFill>
                  <a:srgbClr val="000000"/>
                </a:solidFill>
                <a:latin typeface="Poppins"/>
                <a:ea typeface="Poppins"/>
                <a:cs typeface="Poppins"/>
                <a:sym typeface="Poppins"/>
              </a:rPr>
              <a:t>to Imitate + Organized</a:t>
            </a:r>
            <a:endParaRPr/>
          </a:p>
          <a:p>
            <a:pPr indent="0" lvl="0" marL="0" marR="0" rtl="0" algn="ctr">
              <a:lnSpc>
                <a:spcPct val="138181"/>
              </a:lnSpc>
              <a:spcBef>
                <a:spcPts val="0"/>
              </a:spcBef>
              <a:spcAft>
                <a:spcPts val="0"/>
              </a:spcAft>
              <a:buClr>
                <a:srgbClr val="000000"/>
              </a:buClr>
              <a:buSzPts val="1100"/>
              <a:buFont typeface="Poppins"/>
              <a:buNone/>
            </a:pPr>
            <a:r>
              <a:rPr b="0" i="0" lang="en-US" sz="1100" u="none" cap="none" strike="noStrike">
                <a:solidFill>
                  <a:srgbClr val="000000"/>
                </a:solidFill>
                <a:latin typeface="Poppins"/>
                <a:ea typeface="Poppins"/>
                <a:cs typeface="Poppins"/>
                <a:sym typeface="Poppins"/>
              </a:rPr>
              <a:t>to Exploit</a:t>
            </a:r>
            <a:endParaRPr b="0" i="0" sz="1100" u="none" cap="none" strike="noStrike">
              <a:solidFill>
                <a:srgbClr val="000000"/>
              </a:solidFill>
              <a:latin typeface="Poppins"/>
              <a:ea typeface="Poppins"/>
              <a:cs typeface="Poppins"/>
              <a:sym typeface="Poppins"/>
            </a:endParaRPr>
          </a:p>
        </p:txBody>
      </p:sp>
      <p:grpSp>
        <p:nvGrpSpPr>
          <p:cNvPr id="313" name="Google Shape;313;p26"/>
          <p:cNvGrpSpPr/>
          <p:nvPr/>
        </p:nvGrpSpPr>
        <p:grpSpPr>
          <a:xfrm>
            <a:off x="1309127" y="2332585"/>
            <a:ext cx="2330040" cy="784022"/>
            <a:chOff x="1309127" y="2332585"/>
            <a:chExt cx="2330040" cy="784022"/>
          </a:xfrm>
        </p:grpSpPr>
        <p:sp>
          <p:nvSpPr>
            <p:cNvPr id="314" name="Google Shape;314;p26"/>
            <p:cNvSpPr/>
            <p:nvPr/>
          </p:nvSpPr>
          <p:spPr>
            <a:xfrm flipH="1">
              <a:off x="1309127" y="2332585"/>
              <a:ext cx="2330040" cy="784022"/>
            </a:xfrm>
            <a:custGeom>
              <a:rect b="b" l="l" r="r" t="t"/>
              <a:pathLst>
                <a:path extrusionOk="0" h="784022" w="2330040">
                  <a:moveTo>
                    <a:pt x="2099272" y="0"/>
                  </a:moveTo>
                  <a:lnTo>
                    <a:pt x="0" y="0"/>
                  </a:lnTo>
                  <a:lnTo>
                    <a:pt x="0" y="653067"/>
                  </a:lnTo>
                  <a:lnTo>
                    <a:pt x="1043669" y="653067"/>
                  </a:lnTo>
                  <a:lnTo>
                    <a:pt x="1165427" y="784022"/>
                  </a:lnTo>
                  <a:lnTo>
                    <a:pt x="1287184" y="653067"/>
                  </a:lnTo>
                  <a:lnTo>
                    <a:pt x="2330040" y="653067"/>
                  </a:lnTo>
                  <a:lnTo>
                    <a:pt x="2330040" y="230768"/>
                  </a:lnTo>
                  <a:cubicBezTo>
                    <a:pt x="2330040" y="103318"/>
                    <a:pt x="2226722" y="0"/>
                    <a:pt x="209927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Poppins"/>
                <a:ea typeface="Poppins"/>
                <a:cs typeface="Poppins"/>
                <a:sym typeface="Poppins"/>
              </a:endParaRPr>
            </a:p>
          </p:txBody>
        </p:sp>
        <p:sp>
          <p:nvSpPr>
            <p:cNvPr id="315" name="Google Shape;315;p26"/>
            <p:cNvSpPr txBox="1"/>
            <p:nvPr/>
          </p:nvSpPr>
          <p:spPr>
            <a:xfrm>
              <a:off x="1512576" y="2578978"/>
              <a:ext cx="1923142" cy="184666"/>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VALUABLE</a:t>
              </a:r>
              <a:endParaRPr b="0" i="0" sz="1200" u="none" cap="none" strike="noStrike">
                <a:solidFill>
                  <a:srgbClr val="FFFFFF"/>
                </a:solidFill>
                <a:latin typeface="Poppins"/>
                <a:ea typeface="Poppins"/>
                <a:cs typeface="Poppins"/>
                <a:sym typeface="Poppins"/>
              </a:endParaRPr>
            </a:p>
          </p:txBody>
        </p:sp>
      </p:grpSp>
      <p:grpSp>
        <p:nvGrpSpPr>
          <p:cNvPr id="316" name="Google Shape;316;p26"/>
          <p:cNvGrpSpPr/>
          <p:nvPr/>
        </p:nvGrpSpPr>
        <p:grpSpPr>
          <a:xfrm>
            <a:off x="3723696" y="2332586"/>
            <a:ext cx="2330040" cy="784022"/>
            <a:chOff x="3723696" y="2332586"/>
            <a:chExt cx="2330040" cy="784022"/>
          </a:xfrm>
        </p:grpSpPr>
        <p:sp>
          <p:nvSpPr>
            <p:cNvPr id="317" name="Google Shape;317;p26"/>
            <p:cNvSpPr/>
            <p:nvPr/>
          </p:nvSpPr>
          <p:spPr>
            <a:xfrm rot="10800000">
              <a:off x="3723696" y="2332586"/>
              <a:ext cx="2330040" cy="784022"/>
            </a:xfrm>
            <a:custGeom>
              <a:rect b="b" l="l" r="r" t="t"/>
              <a:pathLst>
                <a:path extrusionOk="0" h="784022" w="2330040">
                  <a:moveTo>
                    <a:pt x="2330040" y="784022"/>
                  </a:moveTo>
                  <a:lnTo>
                    <a:pt x="0" y="784022"/>
                  </a:lnTo>
                  <a:lnTo>
                    <a:pt x="0" y="130955"/>
                  </a:lnTo>
                  <a:lnTo>
                    <a:pt x="1043669" y="130955"/>
                  </a:lnTo>
                  <a:lnTo>
                    <a:pt x="1165427" y="0"/>
                  </a:lnTo>
                  <a:lnTo>
                    <a:pt x="1287184" y="130955"/>
                  </a:lnTo>
                  <a:lnTo>
                    <a:pt x="2330040" y="130955"/>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Poppins"/>
                <a:ea typeface="Poppins"/>
                <a:cs typeface="Poppins"/>
                <a:sym typeface="Poppins"/>
              </a:endParaRPr>
            </a:p>
          </p:txBody>
        </p:sp>
        <p:sp>
          <p:nvSpPr>
            <p:cNvPr id="318" name="Google Shape;318;p26"/>
            <p:cNvSpPr txBox="1"/>
            <p:nvPr/>
          </p:nvSpPr>
          <p:spPr>
            <a:xfrm>
              <a:off x="3927145" y="2578978"/>
              <a:ext cx="1923142" cy="184666"/>
            </a:xfrm>
            <a:prstGeom prst="rect">
              <a:avLst/>
            </a:prstGeom>
            <a:solidFill>
              <a:schemeClr val="accent5"/>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RARE</a:t>
              </a:r>
              <a:endParaRPr b="0" i="0" sz="1200" u="none" cap="none" strike="noStrike">
                <a:solidFill>
                  <a:srgbClr val="FFFFFF"/>
                </a:solidFill>
                <a:latin typeface="Poppins"/>
                <a:ea typeface="Poppins"/>
                <a:cs typeface="Poppins"/>
                <a:sym typeface="Poppins"/>
              </a:endParaRPr>
            </a:p>
          </p:txBody>
        </p:sp>
      </p:grpSp>
      <p:grpSp>
        <p:nvGrpSpPr>
          <p:cNvPr id="319" name="Google Shape;319;p26"/>
          <p:cNvGrpSpPr/>
          <p:nvPr/>
        </p:nvGrpSpPr>
        <p:grpSpPr>
          <a:xfrm>
            <a:off x="6138265" y="2332585"/>
            <a:ext cx="2330040" cy="784022"/>
            <a:chOff x="6138265" y="2332585"/>
            <a:chExt cx="2330040" cy="784022"/>
          </a:xfrm>
        </p:grpSpPr>
        <p:sp>
          <p:nvSpPr>
            <p:cNvPr id="320" name="Google Shape;320;p26"/>
            <p:cNvSpPr/>
            <p:nvPr/>
          </p:nvSpPr>
          <p:spPr>
            <a:xfrm flipH="1">
              <a:off x="6138265" y="2332585"/>
              <a:ext cx="2330040" cy="784022"/>
            </a:xfrm>
            <a:custGeom>
              <a:rect b="b" l="l" r="r" t="t"/>
              <a:pathLst>
                <a:path extrusionOk="0" h="784022" w="2330040">
                  <a:moveTo>
                    <a:pt x="2330040" y="0"/>
                  </a:moveTo>
                  <a:lnTo>
                    <a:pt x="0" y="0"/>
                  </a:lnTo>
                  <a:lnTo>
                    <a:pt x="0" y="653067"/>
                  </a:lnTo>
                  <a:lnTo>
                    <a:pt x="1043669" y="653067"/>
                  </a:lnTo>
                  <a:lnTo>
                    <a:pt x="1165427" y="784022"/>
                  </a:lnTo>
                  <a:lnTo>
                    <a:pt x="1287184" y="653067"/>
                  </a:lnTo>
                  <a:lnTo>
                    <a:pt x="2330040" y="65306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Poppins"/>
                <a:ea typeface="Poppins"/>
                <a:cs typeface="Poppins"/>
                <a:sym typeface="Poppins"/>
              </a:endParaRPr>
            </a:p>
          </p:txBody>
        </p:sp>
        <p:sp>
          <p:nvSpPr>
            <p:cNvPr id="321" name="Google Shape;321;p26"/>
            <p:cNvSpPr txBox="1"/>
            <p:nvPr/>
          </p:nvSpPr>
          <p:spPr>
            <a:xfrm>
              <a:off x="6341714" y="2578978"/>
              <a:ext cx="1923142" cy="184666"/>
            </a:xfrm>
            <a:prstGeom prst="rect">
              <a:avLst/>
            </a:prstGeom>
            <a:solidFill>
              <a:schemeClr val="accent4"/>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HARD TO IMITATE</a:t>
              </a:r>
              <a:endParaRPr b="0" i="0" sz="1200" u="none" cap="none" strike="noStrike">
                <a:solidFill>
                  <a:srgbClr val="FFFFFF"/>
                </a:solidFill>
                <a:latin typeface="Poppins"/>
                <a:ea typeface="Poppins"/>
                <a:cs typeface="Poppins"/>
                <a:sym typeface="Poppins"/>
              </a:endParaRPr>
            </a:p>
          </p:txBody>
        </p:sp>
      </p:grpSp>
      <p:grpSp>
        <p:nvGrpSpPr>
          <p:cNvPr id="322" name="Google Shape;322;p26"/>
          <p:cNvGrpSpPr/>
          <p:nvPr/>
        </p:nvGrpSpPr>
        <p:grpSpPr>
          <a:xfrm>
            <a:off x="8552834" y="2332585"/>
            <a:ext cx="2330040" cy="784022"/>
            <a:chOff x="8552834" y="2332585"/>
            <a:chExt cx="2330040" cy="784022"/>
          </a:xfrm>
        </p:grpSpPr>
        <p:sp>
          <p:nvSpPr>
            <p:cNvPr id="323" name="Google Shape;323;p26"/>
            <p:cNvSpPr/>
            <p:nvPr/>
          </p:nvSpPr>
          <p:spPr>
            <a:xfrm>
              <a:off x="8552834" y="2332585"/>
              <a:ext cx="2330040" cy="784022"/>
            </a:xfrm>
            <a:custGeom>
              <a:rect b="b" l="l" r="r" t="t"/>
              <a:pathLst>
                <a:path extrusionOk="0" h="784022" w="2330040">
                  <a:moveTo>
                    <a:pt x="0" y="0"/>
                  </a:moveTo>
                  <a:lnTo>
                    <a:pt x="2147162" y="0"/>
                  </a:lnTo>
                  <a:cubicBezTo>
                    <a:pt x="2248163" y="0"/>
                    <a:pt x="2330040" y="81877"/>
                    <a:pt x="2330040" y="182878"/>
                  </a:cubicBezTo>
                  <a:lnTo>
                    <a:pt x="2330040" y="653067"/>
                  </a:lnTo>
                  <a:lnTo>
                    <a:pt x="1286371" y="653067"/>
                  </a:lnTo>
                  <a:lnTo>
                    <a:pt x="1164613" y="784022"/>
                  </a:lnTo>
                  <a:lnTo>
                    <a:pt x="1042856" y="653067"/>
                  </a:lnTo>
                  <a:lnTo>
                    <a:pt x="0" y="653067"/>
                  </a:lnTo>
                  <a:close/>
                </a:path>
              </a:pathLst>
            </a:custGeom>
            <a:solidFill>
              <a:srgbClr val="D9D9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dk1"/>
                </a:solidFill>
                <a:latin typeface="Poppins"/>
                <a:ea typeface="Poppins"/>
                <a:cs typeface="Poppins"/>
                <a:sym typeface="Poppins"/>
              </a:endParaRPr>
            </a:p>
          </p:txBody>
        </p:sp>
        <p:sp>
          <p:nvSpPr>
            <p:cNvPr id="324" name="Google Shape;324;p26"/>
            <p:cNvSpPr txBox="1"/>
            <p:nvPr/>
          </p:nvSpPr>
          <p:spPr>
            <a:xfrm>
              <a:off x="8756283" y="2578978"/>
              <a:ext cx="1923142" cy="184666"/>
            </a:xfrm>
            <a:prstGeom prst="rect">
              <a:avLst/>
            </a:prstGeom>
            <a:solidFill>
              <a:srgbClr val="D9D9D9"/>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200"/>
                <a:buFont typeface="Poppins"/>
                <a:buNone/>
              </a:pPr>
              <a:r>
                <a:rPr b="0" i="0" lang="en-US" sz="1200" u="none" cap="none" strike="noStrike">
                  <a:solidFill>
                    <a:schemeClr val="dk1"/>
                  </a:solidFill>
                  <a:latin typeface="Poppins"/>
                  <a:ea typeface="Poppins"/>
                  <a:cs typeface="Poppins"/>
                  <a:sym typeface="Poppins"/>
                </a:rPr>
                <a:t>ORGANIZED TO EXPLOIT</a:t>
              </a:r>
              <a:endParaRPr b="0" i="0" sz="1200" u="none" cap="none" strike="noStrike">
                <a:solidFill>
                  <a:schemeClr val="dk1"/>
                </a:solidFill>
                <a:latin typeface="Poppins"/>
                <a:ea typeface="Poppins"/>
                <a:cs typeface="Poppins"/>
                <a:sym typeface="Poppins"/>
              </a:endParaRPr>
            </a:p>
          </p:txBody>
        </p:sp>
      </p:grpSp>
      <p:sp>
        <p:nvSpPr>
          <p:cNvPr id="325" name="Google Shape;325;p26"/>
          <p:cNvSpPr txBox="1"/>
          <p:nvPr>
            <p:ph type="title"/>
          </p:nvPr>
        </p:nvSpPr>
        <p:spPr>
          <a:xfrm>
            <a:off x="551524" y="1111425"/>
            <a:ext cx="88164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Four dimensions of VRIO framework</a:t>
            </a:r>
            <a:endParaRPr/>
          </a:p>
        </p:txBody>
      </p:sp>
      <p:sp>
        <p:nvSpPr>
          <p:cNvPr id="326" name="Google Shape;326;p26"/>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200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par>
                                <p:cTn fill="hold" nodeType="withEffect" presetClass="entr" presetID="10" presetSubtype="0">
                                  <p:stCondLst>
                                    <p:cond delay="200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250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250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par>
                                <p:cTn fill="hold" nodeType="withEffect" presetClass="entr" presetID="10" presetSubtype="0">
                                  <p:stCondLst>
                                    <p:cond delay="250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250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par>
                                <p:cTn fill="hold" nodeType="withEffect" presetClass="entr" presetID="10" presetSubtype="0">
                                  <p:stCondLst>
                                    <p:cond delay="300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par>
                                <p:cTn fill="hold" nodeType="withEffect" presetClass="entr" presetID="10" presetSubtype="0">
                                  <p:stCondLst>
                                    <p:cond delay="300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300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ntr" presetID="10" presetSubtype="0">
                                  <p:stCondLst>
                                    <p:cond delay="300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300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par>
                                <p:cTn fill="hold" nodeType="withEffect" presetClass="entr" presetID="10" presetSubtype="0">
                                  <p:stCondLst>
                                    <p:cond delay="300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par>
                                <p:cTn fill="hold" nodeType="withEffect" presetClass="entr" presetID="10" presetSubtype="0">
                                  <p:stCondLst>
                                    <p:cond delay="300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par>
                                <p:cTn fill="hold" nodeType="withEffect" presetClass="entr" presetID="10" presetSubtype="0">
                                  <p:stCondLst>
                                    <p:cond delay="350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350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par>
                                <p:cTn fill="hold" nodeType="withEffect" presetClass="entr" presetID="10" presetSubtype="0">
                                  <p:stCondLst>
                                    <p:cond delay="350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23" presetSubtype="16">
                                  <p:stCondLst>
                                    <p:cond delay="400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1000"/>
                                        <p:tgtEl>
                                          <p:spTgt spid="308"/>
                                        </p:tgtEl>
                                        <p:attrNameLst>
                                          <p:attrName>ppt_w</p:attrName>
                                        </p:attrNameLst>
                                      </p:cBhvr>
                                      <p:tavLst>
                                        <p:tav fmla="" tm="0">
                                          <p:val>
                                            <p:strVal val="0"/>
                                          </p:val>
                                        </p:tav>
                                        <p:tav fmla="" tm="100000">
                                          <p:val>
                                            <p:strVal val="#ppt_w"/>
                                          </p:val>
                                        </p:tav>
                                      </p:tavLst>
                                    </p:anim>
                                    <p:anim calcmode="lin" valueType="num">
                                      <p:cBhvr additive="base">
                                        <p:cTn dur="1000"/>
                                        <p:tgtEl>
                                          <p:spTgt spid="3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1000"/>
                                        <p:tgtEl>
                                          <p:spTgt spid="309"/>
                                        </p:tgtEl>
                                        <p:attrNameLst>
                                          <p:attrName>ppt_w</p:attrName>
                                        </p:attrNameLst>
                                      </p:cBhvr>
                                      <p:tavLst>
                                        <p:tav fmla="" tm="0">
                                          <p:val>
                                            <p:strVal val="0"/>
                                          </p:val>
                                        </p:tav>
                                        <p:tav fmla="" tm="100000">
                                          <p:val>
                                            <p:strVal val="#ppt_w"/>
                                          </p:val>
                                        </p:tav>
                                      </p:tavLst>
                                    </p:anim>
                                    <p:anim calcmode="lin" valueType="num">
                                      <p:cBhvr additive="base">
                                        <p:cTn dur="1000"/>
                                        <p:tgtEl>
                                          <p:spTgt spid="3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1000"/>
                                        <p:tgtEl>
                                          <p:spTgt spid="310"/>
                                        </p:tgtEl>
                                        <p:attrNameLst>
                                          <p:attrName>ppt_w</p:attrName>
                                        </p:attrNameLst>
                                      </p:cBhvr>
                                      <p:tavLst>
                                        <p:tav fmla="" tm="0">
                                          <p:val>
                                            <p:strVal val="0"/>
                                          </p:val>
                                        </p:tav>
                                        <p:tav fmla="" tm="100000">
                                          <p:val>
                                            <p:strVal val="#ppt_w"/>
                                          </p:val>
                                        </p:tav>
                                      </p:tavLst>
                                    </p:anim>
                                    <p:anim calcmode="lin" valueType="num">
                                      <p:cBhvr additive="base">
                                        <p:cTn dur="1000"/>
                                        <p:tgtEl>
                                          <p:spTgt spid="3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grpSp>
        <p:nvGrpSpPr>
          <p:cNvPr id="332" name="Google Shape;332;p27"/>
          <p:cNvGrpSpPr/>
          <p:nvPr/>
        </p:nvGrpSpPr>
        <p:grpSpPr>
          <a:xfrm rot="10800000">
            <a:off x="9530901" y="5080963"/>
            <a:ext cx="2661099" cy="1777036"/>
            <a:chOff x="127000" y="152400"/>
            <a:chExt cx="2661099" cy="1777036"/>
          </a:xfrm>
        </p:grpSpPr>
        <p:sp>
          <p:nvSpPr>
            <p:cNvPr id="333" name="Google Shape;333;p27"/>
            <p:cNvSpPr/>
            <p:nvPr/>
          </p:nvSpPr>
          <p:spPr>
            <a:xfrm rot="10800000">
              <a:off x="127000" y="152400"/>
              <a:ext cx="2661099" cy="1630098"/>
            </a:xfrm>
            <a:custGeom>
              <a:rect b="b" l="l" r="r" t="t"/>
              <a:pathLst>
                <a:path extrusionOk="0" h="21540" w="21563">
                  <a:moveTo>
                    <a:pt x="19310" y="17087"/>
                  </a:moveTo>
                  <a:cubicBezTo>
                    <a:pt x="18315" y="15954"/>
                    <a:pt x="17096" y="15502"/>
                    <a:pt x="15901" y="15464"/>
                  </a:cubicBezTo>
                  <a:cubicBezTo>
                    <a:pt x="14651" y="15439"/>
                    <a:pt x="13409" y="16068"/>
                    <a:pt x="12159" y="15728"/>
                  </a:cubicBezTo>
                  <a:cubicBezTo>
                    <a:pt x="10524" y="15275"/>
                    <a:pt x="9174" y="13174"/>
                    <a:pt x="8742" y="10595"/>
                  </a:cubicBezTo>
                  <a:cubicBezTo>
                    <a:pt x="8240" y="7614"/>
                    <a:pt x="8888" y="4758"/>
                    <a:pt x="7469" y="2255"/>
                  </a:cubicBezTo>
                  <a:cubicBezTo>
                    <a:pt x="6628" y="770"/>
                    <a:pt x="5425" y="-60"/>
                    <a:pt x="4190" y="3"/>
                  </a:cubicBezTo>
                  <a:cubicBezTo>
                    <a:pt x="1922" y="104"/>
                    <a:pt x="71" y="3098"/>
                    <a:pt x="2" y="6796"/>
                  </a:cubicBezTo>
                  <a:cubicBezTo>
                    <a:pt x="-37" y="8872"/>
                    <a:pt x="534" y="10973"/>
                    <a:pt x="1498" y="12319"/>
                  </a:cubicBezTo>
                  <a:cubicBezTo>
                    <a:pt x="2177" y="13262"/>
                    <a:pt x="2964" y="13577"/>
                    <a:pt x="3782" y="13740"/>
                  </a:cubicBezTo>
                  <a:cubicBezTo>
                    <a:pt x="4491" y="13879"/>
                    <a:pt x="5232" y="13879"/>
                    <a:pt x="5942" y="14080"/>
                  </a:cubicBezTo>
                  <a:cubicBezTo>
                    <a:pt x="7245" y="14457"/>
                    <a:pt x="8472" y="16244"/>
                    <a:pt x="9081" y="18093"/>
                  </a:cubicBezTo>
                  <a:cubicBezTo>
                    <a:pt x="9436" y="19175"/>
                    <a:pt x="9552" y="20345"/>
                    <a:pt x="9575" y="21540"/>
                  </a:cubicBezTo>
                  <a:lnTo>
                    <a:pt x="21563" y="21540"/>
                  </a:lnTo>
                  <a:cubicBezTo>
                    <a:pt x="21062" y="19754"/>
                    <a:pt x="20282" y="18194"/>
                    <a:pt x="19310" y="17087"/>
                  </a:cubicBezTo>
                  <a:close/>
                </a:path>
              </a:pathLst>
            </a:custGeom>
            <a:solidFill>
              <a:schemeClr val="lt1">
                <a:alpha val="30980"/>
              </a:schemeClr>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Calibri"/>
                <a:buNone/>
              </a:pPr>
              <a:r>
                <a:t/>
              </a:r>
              <a:endParaRPr b="0" i="0" sz="3000" u="none" cap="none" strike="noStrike">
                <a:solidFill>
                  <a:srgbClr val="FFFFFF"/>
                </a:solidFill>
                <a:latin typeface="Poppins"/>
                <a:ea typeface="Poppins"/>
                <a:cs typeface="Poppins"/>
                <a:sym typeface="Poppins"/>
              </a:endParaRPr>
            </a:p>
          </p:txBody>
        </p:sp>
        <p:sp>
          <p:nvSpPr>
            <p:cNvPr id="334" name="Google Shape;334;p27"/>
            <p:cNvSpPr/>
            <p:nvPr/>
          </p:nvSpPr>
          <p:spPr>
            <a:xfrm>
              <a:off x="402614" y="782203"/>
              <a:ext cx="1147234" cy="1147233"/>
            </a:xfrm>
            <a:prstGeom prst="ellipse">
              <a:avLst/>
            </a:prstGeom>
            <a:solidFill>
              <a:schemeClr val="lt1">
                <a:alpha val="30980"/>
              </a:schemeClr>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Calibri"/>
                <a:buNone/>
              </a:pPr>
              <a:r>
                <a:t/>
              </a:r>
              <a:endParaRPr b="0" i="0" sz="3000" u="none" cap="none" strike="noStrike">
                <a:solidFill>
                  <a:srgbClr val="FFFFFF"/>
                </a:solidFill>
                <a:latin typeface="Poppins"/>
                <a:ea typeface="Poppins"/>
                <a:cs typeface="Poppins"/>
                <a:sym typeface="Poppins"/>
              </a:endParaRPr>
            </a:p>
          </p:txBody>
        </p:sp>
      </p:grpSp>
      <p:sp>
        <p:nvSpPr>
          <p:cNvPr id="335" name="Google Shape;335;p27"/>
          <p:cNvSpPr/>
          <p:nvPr/>
        </p:nvSpPr>
        <p:spPr>
          <a:xfrm>
            <a:off x="838817" y="2442698"/>
            <a:ext cx="10514367" cy="520179"/>
          </a:xfrm>
          <a:prstGeom prst="roundRect">
            <a:avLst>
              <a:gd fmla="val 50000" name="adj"/>
            </a:avLst>
          </a:prstGeom>
          <a:solidFill>
            <a:schemeClr val="accent1"/>
          </a:solidFill>
          <a:ln>
            <a:noFill/>
          </a:ln>
          <a:effectLst>
            <a:outerShdw blurRad="132457" rotWithShape="0" algn="tl" dir="2700000" dist="38100">
              <a:srgbClr val="000000">
                <a:alpha val="13725"/>
              </a:srgbClr>
            </a:outerShdw>
          </a:effectLst>
        </p:spPr>
        <p:txBody>
          <a:bodyPr anchorCtr="0" anchor="ctr" bIns="0" lIns="180000" spcFirstLastPara="1" rIns="0" wrap="square" tIns="0">
            <a:noAutofit/>
          </a:bodyPr>
          <a:lstStyle/>
          <a:p>
            <a:pPr indent="0" lvl="0" marL="0" marR="0" rtl="0" algn="l">
              <a:lnSpc>
                <a:spcPct val="116666"/>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COMPETITIVE DISADVANTAGE</a:t>
            </a:r>
            <a:endParaRPr b="0" i="0" sz="1200" u="none" cap="none" strike="noStrike">
              <a:solidFill>
                <a:srgbClr val="FFFFFF"/>
              </a:solidFill>
              <a:latin typeface="Poppins"/>
              <a:ea typeface="Poppins"/>
              <a:cs typeface="Poppins"/>
              <a:sym typeface="Poppins"/>
            </a:endParaRPr>
          </a:p>
        </p:txBody>
      </p:sp>
      <p:sp>
        <p:nvSpPr>
          <p:cNvPr id="336" name="Google Shape;336;p27"/>
          <p:cNvSpPr/>
          <p:nvPr/>
        </p:nvSpPr>
        <p:spPr>
          <a:xfrm>
            <a:off x="838817" y="3152616"/>
            <a:ext cx="10514367" cy="520179"/>
          </a:xfrm>
          <a:prstGeom prst="roundRect">
            <a:avLst>
              <a:gd fmla="val 50000" name="adj"/>
            </a:avLst>
          </a:prstGeom>
          <a:solidFill>
            <a:schemeClr val="dk1"/>
          </a:solidFill>
          <a:ln>
            <a:noFill/>
          </a:ln>
          <a:effectLst>
            <a:outerShdw blurRad="132457" rotWithShape="0" algn="tl" dir="2700000" dist="38100">
              <a:srgbClr val="000000">
                <a:alpha val="13725"/>
              </a:srgbClr>
            </a:outerShdw>
          </a:effectLst>
        </p:spPr>
        <p:txBody>
          <a:bodyPr anchorCtr="0" anchor="ctr" bIns="0" lIns="180000" spcFirstLastPara="1" rIns="0" wrap="square" tIns="0">
            <a:noAutofit/>
          </a:bodyPr>
          <a:lstStyle/>
          <a:p>
            <a:pPr indent="0" lvl="0" marL="0" marR="0" rtl="0" algn="l">
              <a:lnSpc>
                <a:spcPct val="116666"/>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COMPETITIVE EQUALITY/PARITY</a:t>
            </a:r>
            <a:endParaRPr b="0" i="0" sz="1200" u="none" cap="none" strike="noStrike">
              <a:solidFill>
                <a:srgbClr val="FFFFFF"/>
              </a:solidFill>
              <a:latin typeface="Poppins"/>
              <a:ea typeface="Poppins"/>
              <a:cs typeface="Poppins"/>
              <a:sym typeface="Poppins"/>
            </a:endParaRPr>
          </a:p>
        </p:txBody>
      </p:sp>
      <p:sp>
        <p:nvSpPr>
          <p:cNvPr id="337" name="Google Shape;337;p27"/>
          <p:cNvSpPr/>
          <p:nvPr/>
        </p:nvSpPr>
        <p:spPr>
          <a:xfrm>
            <a:off x="838817" y="3862534"/>
            <a:ext cx="10514367" cy="520179"/>
          </a:xfrm>
          <a:prstGeom prst="roundRect">
            <a:avLst>
              <a:gd fmla="val 50000" name="adj"/>
            </a:avLst>
          </a:prstGeom>
          <a:solidFill>
            <a:schemeClr val="dk1"/>
          </a:solidFill>
          <a:ln>
            <a:noFill/>
          </a:ln>
          <a:effectLst>
            <a:outerShdw blurRad="132457" rotWithShape="0" algn="tl" dir="2700000" dist="38100">
              <a:srgbClr val="000000">
                <a:alpha val="13725"/>
              </a:srgbClr>
            </a:outerShdw>
          </a:effectLst>
        </p:spPr>
        <p:txBody>
          <a:bodyPr anchorCtr="0" anchor="ctr" bIns="0" lIns="180000" spcFirstLastPara="1" rIns="0" wrap="square" tIns="0">
            <a:noAutofit/>
          </a:bodyPr>
          <a:lstStyle/>
          <a:p>
            <a:pPr indent="0" lvl="0" marL="0" marR="0" rtl="0" algn="l">
              <a:lnSpc>
                <a:spcPct val="116666"/>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TEMPORARY COMPETITIVE ADVANTAGE</a:t>
            </a:r>
            <a:endParaRPr b="0" i="0" sz="1200" u="none" cap="none" strike="noStrike">
              <a:solidFill>
                <a:srgbClr val="FFFFFF"/>
              </a:solidFill>
              <a:latin typeface="Poppins"/>
              <a:ea typeface="Poppins"/>
              <a:cs typeface="Poppins"/>
              <a:sym typeface="Poppins"/>
            </a:endParaRPr>
          </a:p>
        </p:txBody>
      </p:sp>
      <p:sp>
        <p:nvSpPr>
          <p:cNvPr id="338" name="Google Shape;338;p27"/>
          <p:cNvSpPr/>
          <p:nvPr/>
        </p:nvSpPr>
        <p:spPr>
          <a:xfrm>
            <a:off x="838817" y="4572452"/>
            <a:ext cx="10514367" cy="520179"/>
          </a:xfrm>
          <a:prstGeom prst="roundRect">
            <a:avLst>
              <a:gd fmla="val 50000" name="adj"/>
            </a:avLst>
          </a:prstGeom>
          <a:solidFill>
            <a:schemeClr val="dk1"/>
          </a:solidFill>
          <a:ln>
            <a:noFill/>
          </a:ln>
          <a:effectLst>
            <a:outerShdw blurRad="132457" rotWithShape="0" algn="tl" dir="2700000" dist="38100">
              <a:srgbClr val="000000">
                <a:alpha val="13725"/>
              </a:srgbClr>
            </a:outerShdw>
          </a:effectLst>
        </p:spPr>
        <p:txBody>
          <a:bodyPr anchorCtr="0" anchor="ctr" bIns="0" lIns="180000" spcFirstLastPara="1" rIns="0" wrap="square" tIns="0">
            <a:noAutofit/>
          </a:bodyPr>
          <a:lstStyle/>
          <a:p>
            <a:pPr indent="0" lvl="0" marL="0" marR="0" rtl="0" algn="l">
              <a:lnSpc>
                <a:spcPct val="116666"/>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UNUSED COMPETITIVE ADVANTAGE</a:t>
            </a:r>
            <a:endParaRPr b="0" i="0" sz="1200" u="none" cap="none" strike="noStrike">
              <a:solidFill>
                <a:srgbClr val="FFFFFF"/>
              </a:solidFill>
              <a:latin typeface="Poppins"/>
              <a:ea typeface="Poppins"/>
              <a:cs typeface="Poppins"/>
              <a:sym typeface="Poppins"/>
            </a:endParaRPr>
          </a:p>
        </p:txBody>
      </p:sp>
      <p:sp>
        <p:nvSpPr>
          <p:cNvPr id="339" name="Google Shape;339;p27"/>
          <p:cNvSpPr/>
          <p:nvPr/>
        </p:nvSpPr>
        <p:spPr>
          <a:xfrm>
            <a:off x="838817" y="5282370"/>
            <a:ext cx="10514367" cy="520179"/>
          </a:xfrm>
          <a:prstGeom prst="roundRect">
            <a:avLst>
              <a:gd fmla="val 50000" name="adj"/>
            </a:avLst>
          </a:prstGeom>
          <a:solidFill>
            <a:schemeClr val="dk1"/>
          </a:solidFill>
          <a:ln>
            <a:noFill/>
          </a:ln>
          <a:effectLst>
            <a:outerShdw blurRad="132457" rotWithShape="0" algn="tl" dir="2700000" dist="38100">
              <a:srgbClr val="000000">
                <a:alpha val="13725"/>
              </a:srgbClr>
            </a:outerShdw>
          </a:effectLst>
        </p:spPr>
        <p:txBody>
          <a:bodyPr anchorCtr="0" anchor="ctr" bIns="0" lIns="180000" spcFirstLastPara="1" rIns="0" wrap="square" tIns="0">
            <a:noAutofit/>
          </a:bodyPr>
          <a:lstStyle/>
          <a:p>
            <a:pPr indent="0" lvl="0" marL="0" marR="0" rtl="0" algn="l">
              <a:lnSpc>
                <a:spcPct val="116666"/>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LONG-TERM COMPETITIVE ADVANTAGE</a:t>
            </a:r>
            <a:endParaRPr b="0" i="0" sz="1200" u="none" cap="none" strike="noStrike">
              <a:solidFill>
                <a:srgbClr val="FFFFFF"/>
              </a:solidFill>
              <a:latin typeface="Poppins"/>
              <a:ea typeface="Poppins"/>
              <a:cs typeface="Poppins"/>
              <a:sym typeface="Poppins"/>
            </a:endParaRPr>
          </a:p>
        </p:txBody>
      </p:sp>
      <p:sp>
        <p:nvSpPr>
          <p:cNvPr id="340" name="Google Shape;340;p27"/>
          <p:cNvSpPr/>
          <p:nvPr/>
        </p:nvSpPr>
        <p:spPr>
          <a:xfrm flipH="1" rot="-5400000">
            <a:off x="7669752" y="3133003"/>
            <a:ext cx="4661400" cy="1518000"/>
          </a:xfrm>
          <a:prstGeom prst="roundRect">
            <a:avLst>
              <a:gd fmla="val 10832" name="adj"/>
            </a:avLst>
          </a:prstGeom>
          <a:noFill/>
          <a:ln cap="flat" cmpd="sng" w="25400">
            <a:solidFill>
              <a:srgbClr val="FFFFFF"/>
            </a:solidFill>
            <a:prstDash val="solid"/>
            <a:miter lim="800000"/>
            <a:headEnd len="sm" w="sm" type="none"/>
            <a:tailEnd len="sm" w="sm" type="none"/>
          </a:ln>
          <a:effectLst>
            <a:outerShdw blurRad="419100" rotWithShape="0" algn="ctr" dir="2700000" dist="100806">
              <a:srgbClr val="000000">
                <a:alpha val="666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Poppins"/>
              <a:ea typeface="Poppins"/>
              <a:cs typeface="Poppins"/>
              <a:sym typeface="Poppins"/>
            </a:endParaRPr>
          </a:p>
        </p:txBody>
      </p:sp>
      <p:sp>
        <p:nvSpPr>
          <p:cNvPr id="341" name="Google Shape;341;p27"/>
          <p:cNvSpPr/>
          <p:nvPr/>
        </p:nvSpPr>
        <p:spPr>
          <a:xfrm flipH="1" rot="-5400000">
            <a:off x="6050535" y="3133002"/>
            <a:ext cx="4661400" cy="1518000"/>
          </a:xfrm>
          <a:prstGeom prst="roundRect">
            <a:avLst>
              <a:gd fmla="val 10832" name="adj"/>
            </a:avLst>
          </a:prstGeom>
          <a:noFill/>
          <a:ln cap="flat" cmpd="sng" w="25400">
            <a:solidFill>
              <a:srgbClr val="FFFFFF"/>
            </a:solidFill>
            <a:prstDash val="solid"/>
            <a:miter lim="800000"/>
            <a:headEnd len="sm" w="sm" type="none"/>
            <a:tailEnd len="sm" w="sm" type="none"/>
          </a:ln>
          <a:effectLst>
            <a:outerShdw blurRad="419100" rotWithShape="0" algn="ctr" dir="2700000" dist="100806">
              <a:srgbClr val="000000">
                <a:alpha val="666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Poppins"/>
              <a:ea typeface="Poppins"/>
              <a:cs typeface="Poppins"/>
              <a:sym typeface="Poppins"/>
            </a:endParaRPr>
          </a:p>
        </p:txBody>
      </p:sp>
      <p:sp>
        <p:nvSpPr>
          <p:cNvPr id="342" name="Google Shape;342;p27"/>
          <p:cNvSpPr/>
          <p:nvPr/>
        </p:nvSpPr>
        <p:spPr>
          <a:xfrm flipH="1" rot="-5400000">
            <a:off x="4431318" y="3133001"/>
            <a:ext cx="4661400" cy="1518000"/>
          </a:xfrm>
          <a:prstGeom prst="roundRect">
            <a:avLst>
              <a:gd fmla="val 10832" name="adj"/>
            </a:avLst>
          </a:prstGeom>
          <a:noFill/>
          <a:ln cap="flat" cmpd="sng" w="25400">
            <a:solidFill>
              <a:srgbClr val="FFFFFF"/>
            </a:solidFill>
            <a:prstDash val="solid"/>
            <a:miter lim="800000"/>
            <a:headEnd len="sm" w="sm" type="none"/>
            <a:tailEnd len="sm" w="sm" type="none"/>
          </a:ln>
          <a:effectLst>
            <a:outerShdw blurRad="419100" rotWithShape="0" algn="ctr" dir="2700000" dist="100806">
              <a:srgbClr val="000000">
                <a:alpha val="666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Poppins"/>
              <a:ea typeface="Poppins"/>
              <a:cs typeface="Poppins"/>
              <a:sym typeface="Poppins"/>
            </a:endParaRPr>
          </a:p>
        </p:txBody>
      </p:sp>
      <p:sp>
        <p:nvSpPr>
          <p:cNvPr id="343" name="Google Shape;343;p27"/>
          <p:cNvSpPr/>
          <p:nvPr/>
        </p:nvSpPr>
        <p:spPr>
          <a:xfrm flipH="1" rot="-5400000">
            <a:off x="2812100" y="3133003"/>
            <a:ext cx="4661400" cy="1518000"/>
          </a:xfrm>
          <a:prstGeom prst="roundRect">
            <a:avLst>
              <a:gd fmla="val 10832" name="adj"/>
            </a:avLst>
          </a:prstGeom>
          <a:noFill/>
          <a:ln cap="flat" cmpd="sng" w="25400">
            <a:solidFill>
              <a:srgbClr val="FFFFFF"/>
            </a:solidFill>
            <a:prstDash val="solid"/>
            <a:miter lim="800000"/>
            <a:headEnd len="sm" w="sm" type="none"/>
            <a:tailEnd len="sm" w="sm" type="none"/>
          </a:ln>
          <a:effectLst>
            <a:outerShdw blurRad="419100" rotWithShape="0" algn="ctr" dir="2700000" dist="100806">
              <a:srgbClr val="000000">
                <a:alpha val="666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Poppins"/>
              <a:ea typeface="Poppins"/>
              <a:cs typeface="Poppins"/>
              <a:sym typeface="Poppins"/>
            </a:endParaRPr>
          </a:p>
        </p:txBody>
      </p:sp>
      <p:sp>
        <p:nvSpPr>
          <p:cNvPr id="344" name="Google Shape;344;p27"/>
          <p:cNvSpPr txBox="1"/>
          <p:nvPr/>
        </p:nvSpPr>
        <p:spPr>
          <a:xfrm>
            <a:off x="4440443" y="1931565"/>
            <a:ext cx="1404600" cy="184800"/>
          </a:xfrm>
          <a:prstGeom prst="rect">
            <a:avLst/>
          </a:prstGeom>
          <a:noFill/>
          <a:ln>
            <a:noFill/>
          </a:ln>
        </p:spPr>
        <p:txBody>
          <a:bodyPr anchorCtr="0" anchor="ctr" bIns="0" lIns="0" spcFirstLastPara="1" rIns="0" wrap="square" tIns="0">
            <a:spAutoFit/>
          </a:bodyPr>
          <a:lstStyle/>
          <a:p>
            <a:pPr indent="0" lvl="0" marL="0" marR="0" rtl="0" algn="ctr">
              <a:lnSpc>
                <a:spcPct val="14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Is valuable?</a:t>
            </a:r>
            <a:endParaRPr b="0" i="0" sz="1200" u="none" cap="none" strike="noStrike">
              <a:solidFill>
                <a:srgbClr val="000000"/>
              </a:solidFill>
              <a:latin typeface="Poppins"/>
              <a:ea typeface="Poppins"/>
              <a:cs typeface="Poppins"/>
              <a:sym typeface="Poppins"/>
            </a:endParaRPr>
          </a:p>
        </p:txBody>
      </p:sp>
      <p:sp>
        <p:nvSpPr>
          <p:cNvPr id="345" name="Google Shape;345;p27"/>
          <p:cNvSpPr txBox="1"/>
          <p:nvPr/>
        </p:nvSpPr>
        <p:spPr>
          <a:xfrm>
            <a:off x="6059664" y="1930651"/>
            <a:ext cx="1404600" cy="184800"/>
          </a:xfrm>
          <a:prstGeom prst="rect">
            <a:avLst/>
          </a:prstGeom>
          <a:noFill/>
          <a:ln>
            <a:noFill/>
          </a:ln>
        </p:spPr>
        <p:txBody>
          <a:bodyPr anchorCtr="0" anchor="ctr" bIns="0" lIns="0" spcFirstLastPara="1" rIns="0" wrap="square" tIns="0">
            <a:spAutoFit/>
          </a:bodyPr>
          <a:lstStyle/>
          <a:p>
            <a:pPr indent="0" lvl="0" marL="0" marR="0" rtl="0" algn="ctr">
              <a:lnSpc>
                <a:spcPct val="14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Is rare?</a:t>
            </a:r>
            <a:endParaRPr b="0" i="0" sz="1200" u="none" cap="none" strike="noStrike">
              <a:solidFill>
                <a:srgbClr val="000000"/>
              </a:solidFill>
              <a:latin typeface="Poppins"/>
              <a:ea typeface="Poppins"/>
              <a:cs typeface="Poppins"/>
              <a:sym typeface="Poppins"/>
            </a:endParaRPr>
          </a:p>
        </p:txBody>
      </p:sp>
      <p:sp>
        <p:nvSpPr>
          <p:cNvPr id="346" name="Google Shape;346;p27"/>
          <p:cNvSpPr txBox="1"/>
          <p:nvPr/>
        </p:nvSpPr>
        <p:spPr>
          <a:xfrm>
            <a:off x="7681019" y="1828097"/>
            <a:ext cx="1404600" cy="449400"/>
          </a:xfrm>
          <a:prstGeom prst="rect">
            <a:avLst/>
          </a:prstGeom>
          <a:noFill/>
          <a:ln>
            <a:noFill/>
          </a:ln>
        </p:spPr>
        <p:txBody>
          <a:bodyPr anchorCtr="0" anchor="ctr" bIns="0" lIns="0" spcFirstLastPara="1" rIns="0" wrap="square" tIns="0">
            <a:spAutoFit/>
          </a:bodyPr>
          <a:lstStyle/>
          <a:p>
            <a:pPr indent="0" lvl="0" marL="0" marR="0" rtl="0" algn="ctr">
              <a:lnSpc>
                <a:spcPct val="14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Is difficult to imitate?</a:t>
            </a:r>
            <a:endParaRPr b="0" i="0" sz="1200" u="none" cap="none" strike="noStrike">
              <a:solidFill>
                <a:srgbClr val="000000"/>
              </a:solidFill>
              <a:latin typeface="Poppins"/>
              <a:ea typeface="Poppins"/>
              <a:cs typeface="Poppins"/>
              <a:sym typeface="Poppins"/>
            </a:endParaRPr>
          </a:p>
        </p:txBody>
      </p:sp>
      <p:sp>
        <p:nvSpPr>
          <p:cNvPr id="347" name="Google Shape;347;p27"/>
          <p:cNvSpPr txBox="1"/>
          <p:nvPr/>
        </p:nvSpPr>
        <p:spPr>
          <a:xfrm>
            <a:off x="9298103" y="1930651"/>
            <a:ext cx="1404600" cy="184800"/>
          </a:xfrm>
          <a:prstGeom prst="rect">
            <a:avLst/>
          </a:prstGeom>
          <a:noFill/>
          <a:ln>
            <a:noFill/>
          </a:ln>
        </p:spPr>
        <p:txBody>
          <a:bodyPr anchorCtr="0" anchor="ctr" bIns="0" lIns="0" spcFirstLastPara="1" rIns="0" wrap="square" tIns="0">
            <a:spAutoFit/>
          </a:bodyPr>
          <a:lstStyle/>
          <a:p>
            <a:pPr indent="0" lvl="0" marL="0" marR="0" rtl="0" algn="ctr">
              <a:lnSpc>
                <a:spcPct val="14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Is it organized?</a:t>
            </a:r>
            <a:endParaRPr b="0" i="0" sz="1200" u="none" cap="none" strike="noStrike">
              <a:solidFill>
                <a:srgbClr val="000000"/>
              </a:solidFill>
              <a:latin typeface="Poppins"/>
              <a:ea typeface="Poppins"/>
              <a:cs typeface="Poppins"/>
              <a:sym typeface="Poppins"/>
            </a:endParaRPr>
          </a:p>
        </p:txBody>
      </p:sp>
      <p:sp>
        <p:nvSpPr>
          <p:cNvPr id="348" name="Google Shape;348;p27"/>
          <p:cNvSpPr/>
          <p:nvPr/>
        </p:nvSpPr>
        <p:spPr>
          <a:xfrm>
            <a:off x="4830885" y="2515587"/>
            <a:ext cx="684000" cy="374400"/>
          </a:xfrm>
          <a:prstGeom prst="roundRect">
            <a:avLst>
              <a:gd fmla="val 50000" name="adj"/>
            </a:avLst>
          </a:prstGeom>
          <a:solidFill>
            <a:srgbClr val="A5A5A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NO</a:t>
            </a:r>
            <a:endParaRPr b="0" i="0" sz="1100" u="none" cap="none" strike="noStrike">
              <a:solidFill>
                <a:srgbClr val="FFFFFF"/>
              </a:solidFill>
              <a:latin typeface="Poppins"/>
              <a:ea typeface="Poppins"/>
              <a:cs typeface="Poppins"/>
              <a:sym typeface="Poppins"/>
            </a:endParaRPr>
          </a:p>
        </p:txBody>
      </p:sp>
      <p:sp>
        <p:nvSpPr>
          <p:cNvPr id="349" name="Google Shape;349;p27"/>
          <p:cNvSpPr/>
          <p:nvPr/>
        </p:nvSpPr>
        <p:spPr>
          <a:xfrm>
            <a:off x="4830885" y="3224938"/>
            <a:ext cx="684000" cy="375534"/>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2"/>
              </a:buClr>
              <a:buSzPts val="1100"/>
              <a:buFont typeface="Poppins"/>
              <a:buNone/>
            </a:pPr>
            <a:r>
              <a:rPr b="0" i="0" lang="en-US" sz="1100" u="none" cap="none" strike="noStrike">
                <a:solidFill>
                  <a:schemeClr val="dk2"/>
                </a:solidFill>
                <a:latin typeface="Poppins"/>
                <a:ea typeface="Poppins"/>
                <a:cs typeface="Poppins"/>
                <a:sym typeface="Poppins"/>
              </a:rPr>
              <a:t>YES</a:t>
            </a:r>
            <a:endParaRPr b="0" i="0" sz="1100" u="none" cap="none" strike="noStrike">
              <a:solidFill>
                <a:schemeClr val="dk2"/>
              </a:solidFill>
              <a:latin typeface="Poppins"/>
              <a:ea typeface="Poppins"/>
              <a:cs typeface="Poppins"/>
              <a:sym typeface="Poppins"/>
            </a:endParaRPr>
          </a:p>
        </p:txBody>
      </p:sp>
      <p:sp>
        <p:nvSpPr>
          <p:cNvPr id="350" name="Google Shape;350;p27"/>
          <p:cNvSpPr/>
          <p:nvPr/>
        </p:nvSpPr>
        <p:spPr>
          <a:xfrm>
            <a:off x="4830885" y="3934856"/>
            <a:ext cx="684000" cy="375534"/>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2"/>
              </a:buClr>
              <a:buSzPts val="1100"/>
              <a:buFont typeface="Poppins"/>
              <a:buNone/>
            </a:pPr>
            <a:r>
              <a:rPr b="0" i="0" lang="en-US" sz="1100" u="none" cap="none" strike="noStrike">
                <a:solidFill>
                  <a:schemeClr val="dk2"/>
                </a:solidFill>
                <a:latin typeface="Poppins"/>
                <a:ea typeface="Poppins"/>
                <a:cs typeface="Poppins"/>
                <a:sym typeface="Poppins"/>
              </a:rPr>
              <a:t>YES</a:t>
            </a:r>
            <a:endParaRPr b="0" i="0" sz="1100" u="none" cap="none" strike="noStrike">
              <a:solidFill>
                <a:schemeClr val="dk2"/>
              </a:solidFill>
              <a:latin typeface="Poppins"/>
              <a:ea typeface="Poppins"/>
              <a:cs typeface="Poppins"/>
              <a:sym typeface="Poppins"/>
            </a:endParaRPr>
          </a:p>
        </p:txBody>
      </p:sp>
      <p:sp>
        <p:nvSpPr>
          <p:cNvPr id="351" name="Google Shape;351;p27"/>
          <p:cNvSpPr/>
          <p:nvPr/>
        </p:nvSpPr>
        <p:spPr>
          <a:xfrm>
            <a:off x="4830885" y="4644774"/>
            <a:ext cx="684000" cy="375534"/>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2"/>
              </a:buClr>
              <a:buSzPts val="1100"/>
              <a:buFont typeface="Poppins"/>
              <a:buNone/>
            </a:pPr>
            <a:r>
              <a:rPr b="0" i="0" lang="en-US" sz="1100" u="none" cap="none" strike="noStrike">
                <a:solidFill>
                  <a:schemeClr val="dk2"/>
                </a:solidFill>
                <a:latin typeface="Poppins"/>
                <a:ea typeface="Poppins"/>
                <a:cs typeface="Poppins"/>
                <a:sym typeface="Poppins"/>
              </a:rPr>
              <a:t>YES</a:t>
            </a:r>
            <a:endParaRPr b="0" i="0" sz="1100" u="none" cap="none" strike="noStrike">
              <a:solidFill>
                <a:schemeClr val="dk2"/>
              </a:solidFill>
              <a:latin typeface="Poppins"/>
              <a:ea typeface="Poppins"/>
              <a:cs typeface="Poppins"/>
              <a:sym typeface="Poppins"/>
            </a:endParaRPr>
          </a:p>
        </p:txBody>
      </p:sp>
      <p:sp>
        <p:nvSpPr>
          <p:cNvPr id="352" name="Google Shape;352;p27"/>
          <p:cNvSpPr/>
          <p:nvPr/>
        </p:nvSpPr>
        <p:spPr>
          <a:xfrm>
            <a:off x="4830885" y="5354692"/>
            <a:ext cx="684000" cy="375534"/>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2"/>
              </a:buClr>
              <a:buSzPts val="1100"/>
              <a:buFont typeface="Poppins"/>
              <a:buNone/>
            </a:pPr>
            <a:r>
              <a:rPr b="0" i="0" lang="en-US" sz="1100" u="none" cap="none" strike="noStrike">
                <a:solidFill>
                  <a:schemeClr val="dk2"/>
                </a:solidFill>
                <a:latin typeface="Poppins"/>
                <a:ea typeface="Poppins"/>
                <a:cs typeface="Poppins"/>
                <a:sym typeface="Poppins"/>
              </a:rPr>
              <a:t>YES</a:t>
            </a:r>
            <a:endParaRPr b="0" i="0" sz="1100" u="none" cap="none" strike="noStrike">
              <a:solidFill>
                <a:schemeClr val="dk2"/>
              </a:solidFill>
              <a:latin typeface="Poppins"/>
              <a:ea typeface="Poppins"/>
              <a:cs typeface="Poppins"/>
              <a:sym typeface="Poppins"/>
            </a:endParaRPr>
          </a:p>
        </p:txBody>
      </p:sp>
      <p:sp>
        <p:nvSpPr>
          <p:cNvPr id="353" name="Google Shape;353;p27"/>
          <p:cNvSpPr/>
          <p:nvPr/>
        </p:nvSpPr>
        <p:spPr>
          <a:xfrm>
            <a:off x="6451375" y="3225505"/>
            <a:ext cx="684000" cy="374400"/>
          </a:xfrm>
          <a:prstGeom prst="roundRect">
            <a:avLst>
              <a:gd fmla="val 50000" name="adj"/>
            </a:avLst>
          </a:prstGeom>
          <a:solidFill>
            <a:srgbClr val="A5A5A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NO</a:t>
            </a:r>
            <a:endParaRPr b="0" i="0" sz="1100" u="none" cap="none" strike="noStrike">
              <a:solidFill>
                <a:srgbClr val="FFFFFF"/>
              </a:solidFill>
              <a:latin typeface="Poppins"/>
              <a:ea typeface="Poppins"/>
              <a:cs typeface="Poppins"/>
              <a:sym typeface="Poppins"/>
            </a:endParaRPr>
          </a:p>
        </p:txBody>
      </p:sp>
      <p:sp>
        <p:nvSpPr>
          <p:cNvPr id="354" name="Google Shape;354;p27"/>
          <p:cNvSpPr/>
          <p:nvPr/>
        </p:nvSpPr>
        <p:spPr>
          <a:xfrm>
            <a:off x="8039240" y="3935423"/>
            <a:ext cx="684000" cy="374400"/>
          </a:xfrm>
          <a:prstGeom prst="roundRect">
            <a:avLst>
              <a:gd fmla="val 50000" name="adj"/>
            </a:avLst>
          </a:prstGeom>
          <a:solidFill>
            <a:srgbClr val="A5A5A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NO</a:t>
            </a:r>
            <a:endParaRPr b="0" i="0" sz="1100" u="none" cap="none" strike="noStrike">
              <a:solidFill>
                <a:srgbClr val="FFFFFF"/>
              </a:solidFill>
              <a:latin typeface="Poppins"/>
              <a:ea typeface="Poppins"/>
              <a:cs typeface="Poppins"/>
              <a:sym typeface="Poppins"/>
            </a:endParaRPr>
          </a:p>
        </p:txBody>
      </p:sp>
      <p:sp>
        <p:nvSpPr>
          <p:cNvPr id="355" name="Google Shape;355;p27"/>
          <p:cNvSpPr/>
          <p:nvPr/>
        </p:nvSpPr>
        <p:spPr>
          <a:xfrm>
            <a:off x="9651705" y="4645341"/>
            <a:ext cx="684000" cy="374400"/>
          </a:xfrm>
          <a:prstGeom prst="roundRect">
            <a:avLst>
              <a:gd fmla="val 50000" name="adj"/>
            </a:avLst>
          </a:prstGeom>
          <a:solidFill>
            <a:srgbClr val="A5A5A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Poppins"/>
              <a:buNone/>
            </a:pPr>
            <a:r>
              <a:rPr b="0" i="0" lang="en-US" sz="1100" u="none" cap="none" strike="noStrike">
                <a:solidFill>
                  <a:srgbClr val="FFFFFF"/>
                </a:solidFill>
                <a:latin typeface="Poppins"/>
                <a:ea typeface="Poppins"/>
                <a:cs typeface="Poppins"/>
                <a:sym typeface="Poppins"/>
              </a:rPr>
              <a:t>NO</a:t>
            </a:r>
            <a:endParaRPr b="0" i="0" sz="1100" u="none" cap="none" strike="noStrike">
              <a:solidFill>
                <a:srgbClr val="FFFFFF"/>
              </a:solidFill>
              <a:latin typeface="Poppins"/>
              <a:ea typeface="Poppins"/>
              <a:cs typeface="Poppins"/>
              <a:sym typeface="Poppins"/>
            </a:endParaRPr>
          </a:p>
        </p:txBody>
      </p:sp>
      <p:sp>
        <p:nvSpPr>
          <p:cNvPr id="356" name="Google Shape;356;p27"/>
          <p:cNvSpPr/>
          <p:nvPr/>
        </p:nvSpPr>
        <p:spPr>
          <a:xfrm>
            <a:off x="6451375" y="3934856"/>
            <a:ext cx="684000" cy="375534"/>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2"/>
              </a:buClr>
              <a:buSzPts val="1100"/>
              <a:buFont typeface="Poppins"/>
              <a:buNone/>
            </a:pPr>
            <a:r>
              <a:rPr b="0" i="0" lang="en-US" sz="1100" u="none" cap="none" strike="noStrike">
                <a:solidFill>
                  <a:schemeClr val="dk2"/>
                </a:solidFill>
                <a:latin typeface="Poppins"/>
                <a:ea typeface="Poppins"/>
                <a:cs typeface="Poppins"/>
                <a:sym typeface="Poppins"/>
              </a:rPr>
              <a:t>YES</a:t>
            </a:r>
            <a:endParaRPr b="0" i="0" sz="1100" u="none" cap="none" strike="noStrike">
              <a:solidFill>
                <a:schemeClr val="dk2"/>
              </a:solidFill>
              <a:latin typeface="Poppins"/>
              <a:ea typeface="Poppins"/>
              <a:cs typeface="Poppins"/>
              <a:sym typeface="Poppins"/>
            </a:endParaRPr>
          </a:p>
        </p:txBody>
      </p:sp>
      <p:sp>
        <p:nvSpPr>
          <p:cNvPr id="357" name="Google Shape;357;p27"/>
          <p:cNvSpPr/>
          <p:nvPr/>
        </p:nvSpPr>
        <p:spPr>
          <a:xfrm>
            <a:off x="6451375" y="4644774"/>
            <a:ext cx="684000" cy="375534"/>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2"/>
              </a:buClr>
              <a:buSzPts val="1100"/>
              <a:buFont typeface="Poppins"/>
              <a:buNone/>
            </a:pPr>
            <a:r>
              <a:rPr b="0" i="0" lang="en-US" sz="1100" u="none" cap="none" strike="noStrike">
                <a:solidFill>
                  <a:schemeClr val="dk2"/>
                </a:solidFill>
                <a:latin typeface="Poppins"/>
                <a:ea typeface="Poppins"/>
                <a:cs typeface="Poppins"/>
                <a:sym typeface="Poppins"/>
              </a:rPr>
              <a:t>YES</a:t>
            </a:r>
            <a:endParaRPr b="0" i="0" sz="1100" u="none" cap="none" strike="noStrike">
              <a:solidFill>
                <a:schemeClr val="dk2"/>
              </a:solidFill>
              <a:latin typeface="Poppins"/>
              <a:ea typeface="Poppins"/>
              <a:cs typeface="Poppins"/>
              <a:sym typeface="Poppins"/>
            </a:endParaRPr>
          </a:p>
        </p:txBody>
      </p:sp>
      <p:sp>
        <p:nvSpPr>
          <p:cNvPr id="358" name="Google Shape;358;p27"/>
          <p:cNvSpPr/>
          <p:nvPr/>
        </p:nvSpPr>
        <p:spPr>
          <a:xfrm>
            <a:off x="6451375" y="5354692"/>
            <a:ext cx="684000" cy="375534"/>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2"/>
              </a:buClr>
              <a:buSzPts val="1100"/>
              <a:buFont typeface="Poppins"/>
              <a:buNone/>
            </a:pPr>
            <a:r>
              <a:rPr b="0" i="0" lang="en-US" sz="1100" u="none" cap="none" strike="noStrike">
                <a:solidFill>
                  <a:schemeClr val="dk2"/>
                </a:solidFill>
                <a:latin typeface="Poppins"/>
                <a:ea typeface="Poppins"/>
                <a:cs typeface="Poppins"/>
                <a:sym typeface="Poppins"/>
              </a:rPr>
              <a:t>YES</a:t>
            </a:r>
            <a:endParaRPr b="0" i="0" sz="1100" u="none" cap="none" strike="noStrike">
              <a:solidFill>
                <a:schemeClr val="dk2"/>
              </a:solidFill>
              <a:latin typeface="Poppins"/>
              <a:ea typeface="Poppins"/>
              <a:cs typeface="Poppins"/>
              <a:sym typeface="Poppins"/>
            </a:endParaRPr>
          </a:p>
        </p:txBody>
      </p:sp>
      <p:sp>
        <p:nvSpPr>
          <p:cNvPr id="359" name="Google Shape;359;p27"/>
          <p:cNvSpPr/>
          <p:nvPr/>
        </p:nvSpPr>
        <p:spPr>
          <a:xfrm>
            <a:off x="8039240" y="4644774"/>
            <a:ext cx="684000" cy="375534"/>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2"/>
              </a:buClr>
              <a:buSzPts val="1100"/>
              <a:buFont typeface="Poppins"/>
              <a:buNone/>
            </a:pPr>
            <a:r>
              <a:rPr b="0" i="0" lang="en-US" sz="1100" u="none" cap="none" strike="noStrike">
                <a:solidFill>
                  <a:schemeClr val="dk2"/>
                </a:solidFill>
                <a:latin typeface="Poppins"/>
                <a:ea typeface="Poppins"/>
                <a:cs typeface="Poppins"/>
                <a:sym typeface="Poppins"/>
              </a:rPr>
              <a:t>YES</a:t>
            </a:r>
            <a:endParaRPr b="0" i="0" sz="1100" u="none" cap="none" strike="noStrike">
              <a:solidFill>
                <a:schemeClr val="dk2"/>
              </a:solidFill>
              <a:latin typeface="Poppins"/>
              <a:ea typeface="Poppins"/>
              <a:cs typeface="Poppins"/>
              <a:sym typeface="Poppins"/>
            </a:endParaRPr>
          </a:p>
        </p:txBody>
      </p:sp>
      <p:sp>
        <p:nvSpPr>
          <p:cNvPr id="360" name="Google Shape;360;p27"/>
          <p:cNvSpPr/>
          <p:nvPr/>
        </p:nvSpPr>
        <p:spPr>
          <a:xfrm>
            <a:off x="8039240" y="5354692"/>
            <a:ext cx="684000" cy="375534"/>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2"/>
              </a:buClr>
              <a:buSzPts val="1100"/>
              <a:buFont typeface="Poppins"/>
              <a:buNone/>
            </a:pPr>
            <a:r>
              <a:rPr b="0" i="0" lang="en-US" sz="1100" u="none" cap="none" strike="noStrike">
                <a:solidFill>
                  <a:schemeClr val="dk2"/>
                </a:solidFill>
                <a:latin typeface="Poppins"/>
                <a:ea typeface="Poppins"/>
                <a:cs typeface="Poppins"/>
                <a:sym typeface="Poppins"/>
              </a:rPr>
              <a:t>YES</a:t>
            </a:r>
            <a:endParaRPr b="0" i="0" sz="1100" u="none" cap="none" strike="noStrike">
              <a:solidFill>
                <a:schemeClr val="dk2"/>
              </a:solidFill>
              <a:latin typeface="Poppins"/>
              <a:ea typeface="Poppins"/>
              <a:cs typeface="Poppins"/>
              <a:sym typeface="Poppins"/>
            </a:endParaRPr>
          </a:p>
        </p:txBody>
      </p:sp>
      <p:sp>
        <p:nvSpPr>
          <p:cNvPr id="361" name="Google Shape;361;p27"/>
          <p:cNvSpPr/>
          <p:nvPr/>
        </p:nvSpPr>
        <p:spPr>
          <a:xfrm>
            <a:off x="9651705" y="5354692"/>
            <a:ext cx="684000" cy="375534"/>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2"/>
              </a:buClr>
              <a:buSzPts val="1100"/>
              <a:buFont typeface="Poppins"/>
              <a:buNone/>
            </a:pPr>
            <a:r>
              <a:rPr b="0" i="0" lang="en-US" sz="1100" u="none" cap="none" strike="noStrike">
                <a:solidFill>
                  <a:schemeClr val="dk2"/>
                </a:solidFill>
                <a:latin typeface="Poppins"/>
                <a:ea typeface="Poppins"/>
                <a:cs typeface="Poppins"/>
                <a:sym typeface="Poppins"/>
              </a:rPr>
              <a:t>YES</a:t>
            </a:r>
            <a:endParaRPr b="0" i="0" sz="1100" u="none" cap="none" strike="noStrike">
              <a:solidFill>
                <a:schemeClr val="dk2"/>
              </a:solidFill>
              <a:latin typeface="Poppins"/>
              <a:ea typeface="Poppins"/>
              <a:cs typeface="Poppins"/>
              <a:sym typeface="Poppins"/>
            </a:endParaRPr>
          </a:p>
        </p:txBody>
      </p:sp>
      <p:sp>
        <p:nvSpPr>
          <p:cNvPr id="362" name="Google Shape;362;p27"/>
          <p:cNvSpPr txBox="1"/>
          <p:nvPr>
            <p:ph type="title"/>
          </p:nvPr>
        </p:nvSpPr>
        <p:spPr>
          <a:xfrm>
            <a:off x="551531" y="1111425"/>
            <a:ext cx="32007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VRIO model</a:t>
            </a:r>
            <a:endParaRPr/>
          </a:p>
        </p:txBody>
      </p:sp>
      <p:sp>
        <p:nvSpPr>
          <p:cNvPr id="363" name="Google Shape;363;p27"/>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100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3000"/>
                                        <p:tgtEl>
                                          <p:spTgt spid="33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500"/>
                                  </p:stCondLst>
                                  <p:childTnLst>
                                    <p:set>
                                      <p:cBhvr>
                                        <p:cTn dur="1" fill="hold">
                                          <p:stCondLst>
                                            <p:cond delay="0"/>
                                          </p:stCondLst>
                                        </p:cTn>
                                        <p:tgtEl>
                                          <p:spTgt spid="335"/>
                                        </p:tgtEl>
                                        <p:attrNameLst>
                                          <p:attrName>style.visibility</p:attrName>
                                        </p:attrNameLst>
                                      </p:cBhvr>
                                      <p:to>
                                        <p:strVal val="visible"/>
                                      </p:to>
                                    </p:set>
                                    <p:animEffect filter="fade" transition="in">
                                      <p:cBhvr>
                                        <p:cTn dur="2000"/>
                                        <p:tgtEl>
                                          <p:spTgt spid="335"/>
                                        </p:tgtEl>
                                      </p:cBhvr>
                                    </p:animEffect>
                                  </p:childTnLst>
                                </p:cTn>
                              </p:par>
                              <p:par>
                                <p:cTn fill="hold" nodeType="withEffect" presetClass="entr" presetID="10" presetSubtype="0">
                                  <p:stCondLst>
                                    <p:cond delay="500"/>
                                  </p:stCondLst>
                                  <p:childTnLst>
                                    <p:set>
                                      <p:cBhvr>
                                        <p:cTn dur="1" fill="hold">
                                          <p:stCondLst>
                                            <p:cond delay="0"/>
                                          </p:stCondLst>
                                        </p:cTn>
                                        <p:tgtEl>
                                          <p:spTgt spid="336"/>
                                        </p:tgtEl>
                                        <p:attrNameLst>
                                          <p:attrName>style.visibility</p:attrName>
                                        </p:attrNameLst>
                                      </p:cBhvr>
                                      <p:to>
                                        <p:strVal val="visible"/>
                                      </p:to>
                                    </p:set>
                                    <p:animEffect filter="fade" transition="in">
                                      <p:cBhvr>
                                        <p:cTn dur="2000"/>
                                        <p:tgtEl>
                                          <p:spTgt spid="336"/>
                                        </p:tgtEl>
                                      </p:cBhvr>
                                    </p:animEffect>
                                  </p:childTnLst>
                                </p:cTn>
                              </p:par>
                              <p:par>
                                <p:cTn fill="hold" nodeType="withEffect" presetClass="entr" presetID="10" presetSubtype="0">
                                  <p:stCondLst>
                                    <p:cond delay="500"/>
                                  </p:stCondLst>
                                  <p:childTnLst>
                                    <p:set>
                                      <p:cBhvr>
                                        <p:cTn dur="1" fill="hold">
                                          <p:stCondLst>
                                            <p:cond delay="0"/>
                                          </p:stCondLst>
                                        </p:cTn>
                                        <p:tgtEl>
                                          <p:spTgt spid="337"/>
                                        </p:tgtEl>
                                        <p:attrNameLst>
                                          <p:attrName>style.visibility</p:attrName>
                                        </p:attrNameLst>
                                      </p:cBhvr>
                                      <p:to>
                                        <p:strVal val="visible"/>
                                      </p:to>
                                    </p:set>
                                    <p:animEffect filter="fade" transition="in">
                                      <p:cBhvr>
                                        <p:cTn dur="2000"/>
                                        <p:tgtEl>
                                          <p:spTgt spid="337"/>
                                        </p:tgtEl>
                                      </p:cBhvr>
                                    </p:animEffect>
                                  </p:childTnLst>
                                </p:cTn>
                              </p:par>
                              <p:par>
                                <p:cTn fill="hold" nodeType="withEffect" presetClass="entr" presetID="10" presetSubtype="0">
                                  <p:stCondLst>
                                    <p:cond delay="500"/>
                                  </p:stCondLst>
                                  <p:childTnLst>
                                    <p:set>
                                      <p:cBhvr>
                                        <p:cTn dur="1" fill="hold">
                                          <p:stCondLst>
                                            <p:cond delay="0"/>
                                          </p:stCondLst>
                                        </p:cTn>
                                        <p:tgtEl>
                                          <p:spTgt spid="338"/>
                                        </p:tgtEl>
                                        <p:attrNameLst>
                                          <p:attrName>style.visibility</p:attrName>
                                        </p:attrNameLst>
                                      </p:cBhvr>
                                      <p:to>
                                        <p:strVal val="visible"/>
                                      </p:to>
                                    </p:set>
                                    <p:animEffect filter="fade" transition="in">
                                      <p:cBhvr>
                                        <p:cTn dur="2000"/>
                                        <p:tgtEl>
                                          <p:spTgt spid="338"/>
                                        </p:tgtEl>
                                      </p:cBhvr>
                                    </p:animEffect>
                                  </p:childTnLst>
                                </p:cTn>
                              </p:par>
                              <p:par>
                                <p:cTn fill="hold" nodeType="withEffect" presetClass="entr" presetID="10" presetSubtype="0">
                                  <p:stCondLst>
                                    <p:cond delay="500"/>
                                  </p:stCondLst>
                                  <p:childTnLst>
                                    <p:set>
                                      <p:cBhvr>
                                        <p:cTn dur="1" fill="hold">
                                          <p:stCondLst>
                                            <p:cond delay="0"/>
                                          </p:stCondLst>
                                        </p:cTn>
                                        <p:tgtEl>
                                          <p:spTgt spid="339"/>
                                        </p:tgtEl>
                                        <p:attrNameLst>
                                          <p:attrName>style.visibility</p:attrName>
                                        </p:attrNameLst>
                                      </p:cBhvr>
                                      <p:to>
                                        <p:strVal val="visible"/>
                                      </p:to>
                                    </p:set>
                                    <p:animEffect filter="fade" transition="in">
                                      <p:cBhvr>
                                        <p:cTn dur="2000"/>
                                        <p:tgtEl>
                                          <p:spTgt spid="339"/>
                                        </p:tgtEl>
                                      </p:cBhvr>
                                    </p:animEffect>
                                  </p:childTnLst>
                                </p:cTn>
                              </p:par>
                              <p:par>
                                <p:cTn fill="hold" nodeType="withEffect" presetClass="entr" presetID="2" presetSubtype="2">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2500"/>
                                        <p:tgtEl>
                                          <p:spTgt spid="34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2500"/>
                                        <p:tgtEl>
                                          <p:spTgt spid="34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2500"/>
                                        <p:tgtEl>
                                          <p:spTgt spid="34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2500"/>
                                        <p:tgtEl>
                                          <p:spTgt spid="34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par>
                                <p:cTn fill="hold" nodeType="withEffect" presetClass="entr" presetID="10" presetSubtype="0">
                                  <p:stCondLst>
                                    <p:cond delay="250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par>
                                <p:cTn fill="hold" nodeType="withEffect" presetClass="entr" presetID="10" presetSubtype="0">
                                  <p:stCondLst>
                                    <p:cond delay="250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par>
                                <p:cTn fill="hold" nodeType="withEffect" presetClass="entr" presetID="10" presetSubtype="0">
                                  <p:stCondLst>
                                    <p:cond delay="250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par>
                                <p:cTn fill="hold" nodeType="withEffect" presetClass="entr" presetID="10" presetSubtype="0">
                                  <p:stCondLst>
                                    <p:cond delay="300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par>
                                <p:cTn fill="hold" nodeType="withEffect" presetClass="entr" presetID="10" presetSubtype="0">
                                  <p:stCondLst>
                                    <p:cond delay="300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par>
                                <p:cTn fill="hold" nodeType="withEffect" presetClass="entr" presetID="10" presetSubtype="0">
                                  <p:stCondLst>
                                    <p:cond delay="300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par>
                                <p:cTn fill="hold" nodeType="withEffect" presetClass="entr" presetID="10" presetSubtype="0">
                                  <p:stCondLst>
                                    <p:cond delay="300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par>
                                <p:cTn fill="hold" nodeType="withEffect" presetClass="entr" presetID="10" presetSubtype="0">
                                  <p:stCondLst>
                                    <p:cond delay="300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300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par>
                                <p:cTn fill="hold" nodeType="withEffect" presetClass="entr" presetID="10" presetSubtype="0">
                                  <p:stCondLst>
                                    <p:cond delay="300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par>
                                <p:cTn fill="hold" nodeType="withEffect" presetClass="entr" presetID="10" presetSubtype="0">
                                  <p:stCondLst>
                                    <p:cond delay="300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300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300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par>
                                <p:cTn fill="hold" nodeType="withEffect" presetClass="entr" presetID="10" presetSubtype="0">
                                  <p:stCondLst>
                                    <p:cond delay="400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par>
                                <p:cTn fill="hold" nodeType="withEffect" presetClass="entr" presetID="10" presetSubtype="0">
                                  <p:stCondLst>
                                    <p:cond delay="400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par>
                                <p:cTn fill="hold" nodeType="withEffect" presetClass="entr" presetID="10" presetSubtype="0">
                                  <p:stCondLst>
                                    <p:cond delay="400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ntr" presetID="10" presetSubtype="0">
                                  <p:stCondLst>
                                    <p:cond delay="400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8"/>
          <p:cNvSpPr/>
          <p:nvPr/>
        </p:nvSpPr>
        <p:spPr>
          <a:xfrm>
            <a:off x="8561975" y="1384100"/>
            <a:ext cx="2792700" cy="4493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p:txBody>
      </p:sp>
      <p:sp>
        <p:nvSpPr>
          <p:cNvPr id="370" name="Google Shape;370;p28"/>
          <p:cNvSpPr/>
          <p:nvPr/>
        </p:nvSpPr>
        <p:spPr>
          <a:xfrm>
            <a:off x="2956708" y="4930354"/>
            <a:ext cx="1665229" cy="698288"/>
          </a:xfrm>
          <a:prstGeom prst="roundRect">
            <a:avLst>
              <a:gd fmla="val 6763" name="adj"/>
            </a:avLst>
          </a:prstGeom>
          <a:solidFill>
            <a:schemeClr val="lt1"/>
          </a:solidFill>
          <a:ln cap="flat" cmpd="dbl"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Yes</a:t>
            </a:r>
            <a:endParaRPr/>
          </a:p>
        </p:txBody>
      </p:sp>
      <p:sp>
        <p:nvSpPr>
          <p:cNvPr id="371" name="Google Shape;371;p28"/>
          <p:cNvSpPr/>
          <p:nvPr/>
        </p:nvSpPr>
        <p:spPr>
          <a:xfrm>
            <a:off x="4797285" y="4930354"/>
            <a:ext cx="1665229" cy="698288"/>
          </a:xfrm>
          <a:prstGeom prst="roundRect">
            <a:avLst>
              <a:gd fmla="val 6763" name="adj"/>
            </a:avLst>
          </a:prstGeom>
          <a:solidFill>
            <a:schemeClr val="lt1"/>
          </a:solidFill>
          <a:ln cap="flat" cmpd="dbl"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Yes</a:t>
            </a:r>
            <a:endParaRPr/>
          </a:p>
        </p:txBody>
      </p:sp>
      <p:sp>
        <p:nvSpPr>
          <p:cNvPr id="372" name="Google Shape;372;p28"/>
          <p:cNvSpPr/>
          <p:nvPr/>
        </p:nvSpPr>
        <p:spPr>
          <a:xfrm>
            <a:off x="6637861" y="4930354"/>
            <a:ext cx="1665229" cy="698288"/>
          </a:xfrm>
          <a:prstGeom prst="roundRect">
            <a:avLst>
              <a:gd fmla="val 6763" name="adj"/>
            </a:avLst>
          </a:prstGeom>
          <a:solidFill>
            <a:schemeClr val="lt1"/>
          </a:solidFill>
          <a:ln cap="flat" cmpd="dbl"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Yes</a:t>
            </a:r>
            <a:endParaRPr/>
          </a:p>
        </p:txBody>
      </p:sp>
      <p:sp>
        <p:nvSpPr>
          <p:cNvPr id="373" name="Google Shape;373;p28"/>
          <p:cNvSpPr/>
          <p:nvPr/>
        </p:nvSpPr>
        <p:spPr>
          <a:xfrm>
            <a:off x="1116132" y="4103960"/>
            <a:ext cx="1665229" cy="698288"/>
          </a:xfrm>
          <a:prstGeom prst="roundRect">
            <a:avLst>
              <a:gd fmla="val 6763" name="adj"/>
            </a:avLst>
          </a:prstGeom>
          <a:solidFill>
            <a:schemeClr val="lt1"/>
          </a:solidFill>
          <a:ln cap="flat" cmpd="dbl"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Yes</a:t>
            </a:r>
            <a:endParaRPr/>
          </a:p>
        </p:txBody>
      </p:sp>
      <p:sp>
        <p:nvSpPr>
          <p:cNvPr id="374" name="Google Shape;374;p28"/>
          <p:cNvSpPr/>
          <p:nvPr/>
        </p:nvSpPr>
        <p:spPr>
          <a:xfrm>
            <a:off x="2956708" y="4103960"/>
            <a:ext cx="1665229" cy="698288"/>
          </a:xfrm>
          <a:prstGeom prst="roundRect">
            <a:avLst>
              <a:gd fmla="val 6763" name="adj"/>
            </a:avLst>
          </a:prstGeom>
          <a:solidFill>
            <a:schemeClr val="lt1"/>
          </a:solidFill>
          <a:ln cap="flat" cmpd="dbl"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Yes</a:t>
            </a:r>
            <a:endParaRPr/>
          </a:p>
        </p:txBody>
      </p:sp>
      <p:sp>
        <p:nvSpPr>
          <p:cNvPr id="375" name="Google Shape;375;p28"/>
          <p:cNvSpPr/>
          <p:nvPr/>
        </p:nvSpPr>
        <p:spPr>
          <a:xfrm>
            <a:off x="4797285" y="4103960"/>
            <a:ext cx="1665229" cy="698288"/>
          </a:xfrm>
          <a:prstGeom prst="roundRect">
            <a:avLst>
              <a:gd fmla="val 6763" name="adj"/>
            </a:avLst>
          </a:prstGeom>
          <a:solidFill>
            <a:schemeClr val="lt1"/>
          </a:solidFill>
          <a:ln cap="flat" cmpd="dbl"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Yes</a:t>
            </a:r>
            <a:endParaRPr/>
          </a:p>
        </p:txBody>
      </p:sp>
      <p:sp>
        <p:nvSpPr>
          <p:cNvPr id="376" name="Google Shape;376;p28"/>
          <p:cNvSpPr/>
          <p:nvPr/>
        </p:nvSpPr>
        <p:spPr>
          <a:xfrm>
            <a:off x="6637861" y="4103960"/>
            <a:ext cx="1665229" cy="698288"/>
          </a:xfrm>
          <a:prstGeom prst="roundRect">
            <a:avLst>
              <a:gd fmla="val 6763" name="adj"/>
            </a:avLst>
          </a:prstGeom>
          <a:solidFill>
            <a:srgbClr val="7F7F7F"/>
          </a:solidFill>
          <a:ln>
            <a:noFill/>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No</a:t>
            </a:r>
            <a:endParaRPr/>
          </a:p>
        </p:txBody>
      </p:sp>
      <p:sp>
        <p:nvSpPr>
          <p:cNvPr id="377" name="Google Shape;377;p28"/>
          <p:cNvSpPr/>
          <p:nvPr/>
        </p:nvSpPr>
        <p:spPr>
          <a:xfrm>
            <a:off x="1116132" y="3277566"/>
            <a:ext cx="1665229" cy="698288"/>
          </a:xfrm>
          <a:prstGeom prst="roundRect">
            <a:avLst>
              <a:gd fmla="val 6763" name="adj"/>
            </a:avLst>
          </a:prstGeom>
          <a:solidFill>
            <a:schemeClr val="lt1"/>
          </a:solidFill>
          <a:ln cap="flat" cmpd="dbl"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Yes</a:t>
            </a:r>
            <a:endParaRPr/>
          </a:p>
        </p:txBody>
      </p:sp>
      <p:sp>
        <p:nvSpPr>
          <p:cNvPr id="378" name="Google Shape;378;p28"/>
          <p:cNvSpPr/>
          <p:nvPr/>
        </p:nvSpPr>
        <p:spPr>
          <a:xfrm>
            <a:off x="2956708" y="3277566"/>
            <a:ext cx="1665229" cy="698288"/>
          </a:xfrm>
          <a:prstGeom prst="roundRect">
            <a:avLst>
              <a:gd fmla="val 6763" name="adj"/>
            </a:avLst>
          </a:prstGeom>
          <a:solidFill>
            <a:schemeClr val="lt1"/>
          </a:solidFill>
          <a:ln cap="flat" cmpd="dbl"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Yes</a:t>
            </a:r>
            <a:endParaRPr/>
          </a:p>
        </p:txBody>
      </p:sp>
      <p:sp>
        <p:nvSpPr>
          <p:cNvPr id="379" name="Google Shape;379;p28"/>
          <p:cNvSpPr/>
          <p:nvPr/>
        </p:nvSpPr>
        <p:spPr>
          <a:xfrm>
            <a:off x="4797285" y="3277566"/>
            <a:ext cx="1665229" cy="698288"/>
          </a:xfrm>
          <a:prstGeom prst="roundRect">
            <a:avLst>
              <a:gd fmla="val 6763" name="adj"/>
            </a:avLst>
          </a:prstGeom>
          <a:solidFill>
            <a:srgbClr val="7F7F7F"/>
          </a:solidFill>
          <a:ln>
            <a:noFill/>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No</a:t>
            </a:r>
            <a:endParaRPr/>
          </a:p>
        </p:txBody>
      </p:sp>
      <p:sp>
        <p:nvSpPr>
          <p:cNvPr id="380" name="Google Shape;380;p28"/>
          <p:cNvSpPr/>
          <p:nvPr/>
        </p:nvSpPr>
        <p:spPr>
          <a:xfrm>
            <a:off x="6637861" y="3277566"/>
            <a:ext cx="1665229" cy="698288"/>
          </a:xfrm>
          <a:prstGeom prst="roundRect">
            <a:avLst>
              <a:gd fmla="val 6763" name="adj"/>
            </a:avLst>
          </a:prstGeom>
          <a:solidFill>
            <a:srgbClr val="BFBFBF">
              <a:alpha val="74901"/>
            </a:srgbClr>
          </a:solidFill>
          <a:ln>
            <a:noFill/>
          </a:ln>
        </p:spPr>
        <p:txBody>
          <a:bodyPr anchorCtr="0" anchor="ctr" bIns="0" lIns="0" spcFirstLastPara="1" rIns="0" wrap="square" tIns="0">
            <a:noAutofit/>
          </a:bodyPr>
          <a:lstStyle/>
          <a:p>
            <a:pPr indent="0" lvl="0" marL="0" marR="0" rtl="0" algn="ctr">
              <a:lnSpc>
                <a:spcPct val="177777"/>
              </a:lnSpc>
              <a:spcBef>
                <a:spcPts val="0"/>
              </a:spcBef>
              <a:spcAft>
                <a:spcPts val="0"/>
              </a:spcAft>
              <a:buClr>
                <a:schemeClr val="dk1"/>
              </a:buClr>
              <a:buSzPts val="900"/>
              <a:buFont typeface="Calibri"/>
              <a:buNone/>
            </a:pPr>
            <a:r>
              <a:t/>
            </a:r>
            <a:endParaRPr b="0" i="0" sz="900" u="none" cap="none" strike="noStrike">
              <a:solidFill>
                <a:srgbClr val="000000"/>
              </a:solidFill>
              <a:latin typeface="Poppins"/>
              <a:ea typeface="Poppins"/>
              <a:cs typeface="Poppins"/>
              <a:sym typeface="Poppins"/>
            </a:endParaRPr>
          </a:p>
        </p:txBody>
      </p:sp>
      <p:sp>
        <p:nvSpPr>
          <p:cNvPr id="381" name="Google Shape;381;p28"/>
          <p:cNvSpPr/>
          <p:nvPr/>
        </p:nvSpPr>
        <p:spPr>
          <a:xfrm>
            <a:off x="1116132" y="2451172"/>
            <a:ext cx="1665229" cy="698288"/>
          </a:xfrm>
          <a:prstGeom prst="roundRect">
            <a:avLst>
              <a:gd fmla="val 6763" name="adj"/>
            </a:avLst>
          </a:prstGeom>
          <a:solidFill>
            <a:schemeClr val="lt1"/>
          </a:solidFill>
          <a:ln cap="flat" cmpd="dbl"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Yes</a:t>
            </a:r>
            <a:endParaRPr/>
          </a:p>
        </p:txBody>
      </p:sp>
      <p:sp>
        <p:nvSpPr>
          <p:cNvPr id="382" name="Google Shape;382;p28"/>
          <p:cNvSpPr/>
          <p:nvPr/>
        </p:nvSpPr>
        <p:spPr>
          <a:xfrm>
            <a:off x="2956708" y="2451172"/>
            <a:ext cx="1665229" cy="698288"/>
          </a:xfrm>
          <a:prstGeom prst="roundRect">
            <a:avLst>
              <a:gd fmla="val 6763" name="adj"/>
            </a:avLst>
          </a:prstGeom>
          <a:solidFill>
            <a:srgbClr val="7F7F7F"/>
          </a:solidFill>
          <a:ln>
            <a:noFill/>
          </a:ln>
        </p:spPr>
        <p:txBody>
          <a:bodyPr anchorCtr="0" anchor="ctr" bIns="0" lIns="0" spcFirstLastPara="1" rIns="0" wrap="square" tIns="0">
            <a:noAutofit/>
          </a:bodyPr>
          <a:lstStyle/>
          <a:p>
            <a:pPr indent="0" lvl="0" marL="0" marR="0" rtl="0" algn="ctr">
              <a:lnSpc>
                <a:spcPct val="152380"/>
              </a:lnSpc>
              <a:spcBef>
                <a:spcPts val="0"/>
              </a:spcBef>
              <a:spcAft>
                <a:spcPts val="0"/>
              </a:spcAft>
              <a:buClr>
                <a:srgbClr val="FFFFFF"/>
              </a:buClr>
              <a:buSzPts val="1050"/>
              <a:buFont typeface="Poppins"/>
              <a:buNone/>
            </a:pPr>
            <a:r>
              <a:rPr b="0" i="0" lang="en-US" sz="1050" u="none" cap="none" strike="noStrike">
                <a:solidFill>
                  <a:srgbClr val="FFFFFF"/>
                </a:solidFill>
                <a:latin typeface="Poppins"/>
                <a:ea typeface="Poppins"/>
                <a:cs typeface="Poppins"/>
                <a:sym typeface="Poppins"/>
              </a:rPr>
              <a:t>No</a:t>
            </a:r>
            <a:endParaRPr/>
          </a:p>
        </p:txBody>
      </p:sp>
      <p:sp>
        <p:nvSpPr>
          <p:cNvPr id="383" name="Google Shape;383;p28"/>
          <p:cNvSpPr/>
          <p:nvPr/>
        </p:nvSpPr>
        <p:spPr>
          <a:xfrm>
            <a:off x="4797285" y="2451172"/>
            <a:ext cx="3505805" cy="698288"/>
          </a:xfrm>
          <a:prstGeom prst="roundRect">
            <a:avLst>
              <a:gd fmla="val 6763" name="adj"/>
            </a:avLst>
          </a:prstGeom>
          <a:solidFill>
            <a:srgbClr val="BFBFBF">
              <a:alpha val="74901"/>
            </a:srgbClr>
          </a:solidFill>
          <a:ln>
            <a:noFill/>
          </a:ln>
        </p:spPr>
        <p:txBody>
          <a:bodyPr anchorCtr="0" anchor="ctr" bIns="0" lIns="0" spcFirstLastPara="1" rIns="0" wrap="square" tIns="0">
            <a:noAutofit/>
          </a:bodyPr>
          <a:lstStyle/>
          <a:p>
            <a:pPr indent="0" lvl="0" marL="0" marR="0" rtl="0" algn="ctr">
              <a:lnSpc>
                <a:spcPct val="177777"/>
              </a:lnSpc>
              <a:spcBef>
                <a:spcPts val="0"/>
              </a:spcBef>
              <a:spcAft>
                <a:spcPts val="0"/>
              </a:spcAft>
              <a:buClr>
                <a:schemeClr val="dk1"/>
              </a:buClr>
              <a:buSzPts val="900"/>
              <a:buFont typeface="Calibri"/>
              <a:buNone/>
            </a:pPr>
            <a:r>
              <a:t/>
            </a:r>
            <a:endParaRPr b="0" i="0" sz="900" u="none" cap="none" strike="noStrike">
              <a:solidFill>
                <a:srgbClr val="000000"/>
              </a:solidFill>
              <a:latin typeface="Poppins"/>
              <a:ea typeface="Poppins"/>
              <a:cs typeface="Poppins"/>
              <a:sym typeface="Poppins"/>
            </a:endParaRPr>
          </a:p>
        </p:txBody>
      </p:sp>
      <p:sp>
        <p:nvSpPr>
          <p:cNvPr id="384" name="Google Shape;384;p28"/>
          <p:cNvSpPr/>
          <p:nvPr/>
        </p:nvSpPr>
        <p:spPr>
          <a:xfrm>
            <a:off x="1116132" y="1624778"/>
            <a:ext cx="1665229" cy="698288"/>
          </a:xfrm>
          <a:prstGeom prst="roundRect">
            <a:avLst>
              <a:gd fmla="val 6763" name="adj"/>
            </a:avLst>
          </a:prstGeom>
          <a:solidFill>
            <a:srgbClr val="7F7F7F"/>
          </a:solidFill>
          <a:ln>
            <a:noFill/>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No</a:t>
            </a:r>
            <a:endParaRPr/>
          </a:p>
        </p:txBody>
      </p:sp>
      <p:sp>
        <p:nvSpPr>
          <p:cNvPr id="385" name="Google Shape;385;p28"/>
          <p:cNvSpPr/>
          <p:nvPr/>
        </p:nvSpPr>
        <p:spPr>
          <a:xfrm>
            <a:off x="2956708" y="1624778"/>
            <a:ext cx="5346382" cy="698288"/>
          </a:xfrm>
          <a:prstGeom prst="roundRect">
            <a:avLst>
              <a:gd fmla="val 6763" name="adj"/>
            </a:avLst>
          </a:prstGeom>
          <a:solidFill>
            <a:srgbClr val="BFBFBF">
              <a:alpha val="74901"/>
            </a:srgbClr>
          </a:solidFill>
          <a:ln>
            <a:noFill/>
          </a:ln>
        </p:spPr>
        <p:txBody>
          <a:bodyPr anchorCtr="0" anchor="ctr" bIns="0" lIns="0" spcFirstLastPara="1" rIns="0" wrap="square" tIns="0">
            <a:noAutofit/>
          </a:bodyPr>
          <a:lstStyle/>
          <a:p>
            <a:pPr indent="0" lvl="0" marL="0" marR="0" rtl="0" algn="ctr">
              <a:lnSpc>
                <a:spcPct val="177777"/>
              </a:lnSpc>
              <a:spcBef>
                <a:spcPts val="0"/>
              </a:spcBef>
              <a:spcAft>
                <a:spcPts val="0"/>
              </a:spcAft>
              <a:buClr>
                <a:schemeClr val="dk1"/>
              </a:buClr>
              <a:buSzPts val="900"/>
              <a:buFont typeface="Calibri"/>
              <a:buNone/>
            </a:pPr>
            <a:r>
              <a:t/>
            </a:r>
            <a:endParaRPr b="0" i="0" sz="900" u="none" cap="none" strike="noStrike">
              <a:solidFill>
                <a:srgbClr val="000000"/>
              </a:solidFill>
              <a:latin typeface="Poppins"/>
              <a:ea typeface="Poppins"/>
              <a:cs typeface="Poppins"/>
              <a:sym typeface="Poppins"/>
            </a:endParaRPr>
          </a:p>
        </p:txBody>
      </p:sp>
      <p:sp>
        <p:nvSpPr>
          <p:cNvPr id="386" name="Google Shape;386;p28"/>
          <p:cNvSpPr/>
          <p:nvPr/>
        </p:nvSpPr>
        <p:spPr>
          <a:xfrm>
            <a:off x="8822381" y="4930354"/>
            <a:ext cx="2296659" cy="698288"/>
          </a:xfrm>
          <a:prstGeom prst="roundRect">
            <a:avLst>
              <a:gd fmla="val 6763" name="adj"/>
            </a:avLst>
          </a:prstGeom>
          <a:solidFill>
            <a:schemeClr val="dk1"/>
          </a:solidFill>
          <a:ln>
            <a:noFill/>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Sustainable competitive</a:t>
            </a:r>
            <a:endParaRPr b="0" i="0" sz="1200" u="none" cap="none" strike="noStrike">
              <a:solidFill>
                <a:srgbClr val="FFFFFF"/>
              </a:solidFill>
              <a:latin typeface="Poppins"/>
              <a:ea typeface="Poppins"/>
              <a:cs typeface="Poppins"/>
              <a:sym typeface="Poppins"/>
            </a:endParaRPr>
          </a:p>
          <a:p>
            <a:pPr indent="0" lvl="0" marL="0" marR="0" rtl="0" algn="ctr">
              <a:lnSpc>
                <a:spcPct val="133333"/>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Advantage</a:t>
            </a:r>
            <a:endParaRPr b="0" i="0" sz="1200" u="none" cap="none" strike="noStrike">
              <a:solidFill>
                <a:srgbClr val="FFFFFF"/>
              </a:solidFill>
              <a:latin typeface="Poppins"/>
              <a:ea typeface="Poppins"/>
              <a:cs typeface="Poppins"/>
              <a:sym typeface="Poppins"/>
            </a:endParaRPr>
          </a:p>
        </p:txBody>
      </p:sp>
      <p:sp>
        <p:nvSpPr>
          <p:cNvPr id="387" name="Google Shape;387;p28"/>
          <p:cNvSpPr/>
          <p:nvPr/>
        </p:nvSpPr>
        <p:spPr>
          <a:xfrm>
            <a:off x="8822381" y="4103960"/>
            <a:ext cx="2296659" cy="698288"/>
          </a:xfrm>
          <a:prstGeom prst="roundRect">
            <a:avLst>
              <a:gd fmla="val 6763" name="adj"/>
            </a:avLst>
          </a:prstGeom>
          <a:solidFill>
            <a:schemeClr val="dk1"/>
          </a:solidFill>
          <a:ln>
            <a:noFill/>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Unused competitive</a:t>
            </a:r>
            <a:endParaRPr b="0" i="0" sz="1200" u="none" cap="none" strike="noStrike">
              <a:solidFill>
                <a:srgbClr val="FFFFFF"/>
              </a:solidFill>
              <a:latin typeface="Poppins"/>
              <a:ea typeface="Poppins"/>
              <a:cs typeface="Poppins"/>
              <a:sym typeface="Poppins"/>
            </a:endParaRPr>
          </a:p>
          <a:p>
            <a:pPr indent="0" lvl="0" marL="0" marR="0" rtl="0" algn="ctr">
              <a:lnSpc>
                <a:spcPct val="133333"/>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Advantage</a:t>
            </a:r>
            <a:endParaRPr b="0" i="0" sz="1200" u="none" cap="none" strike="noStrike">
              <a:solidFill>
                <a:srgbClr val="FFFFFF"/>
              </a:solidFill>
              <a:latin typeface="Poppins"/>
              <a:ea typeface="Poppins"/>
              <a:cs typeface="Poppins"/>
              <a:sym typeface="Poppins"/>
            </a:endParaRPr>
          </a:p>
        </p:txBody>
      </p:sp>
      <p:sp>
        <p:nvSpPr>
          <p:cNvPr id="388" name="Google Shape;388;p28"/>
          <p:cNvSpPr/>
          <p:nvPr/>
        </p:nvSpPr>
        <p:spPr>
          <a:xfrm>
            <a:off x="8822381" y="3277566"/>
            <a:ext cx="2296659" cy="698288"/>
          </a:xfrm>
          <a:prstGeom prst="roundRect">
            <a:avLst>
              <a:gd fmla="val 6763" name="adj"/>
            </a:avLst>
          </a:prstGeom>
          <a:solidFill>
            <a:schemeClr val="dk1"/>
          </a:solidFill>
          <a:ln>
            <a:noFill/>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Temporary competitive</a:t>
            </a:r>
            <a:endParaRPr b="0" i="0" sz="1200" u="none" cap="none" strike="noStrike">
              <a:solidFill>
                <a:srgbClr val="FFFFFF"/>
              </a:solidFill>
              <a:latin typeface="Poppins"/>
              <a:ea typeface="Poppins"/>
              <a:cs typeface="Poppins"/>
              <a:sym typeface="Poppins"/>
            </a:endParaRPr>
          </a:p>
          <a:p>
            <a:pPr indent="0" lvl="0" marL="0" marR="0" rtl="0" algn="ctr">
              <a:lnSpc>
                <a:spcPct val="133333"/>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Advantage</a:t>
            </a:r>
            <a:endParaRPr b="0" i="0" sz="1200" u="none" cap="none" strike="noStrike">
              <a:solidFill>
                <a:srgbClr val="FFFFFF"/>
              </a:solidFill>
              <a:latin typeface="Poppins"/>
              <a:ea typeface="Poppins"/>
              <a:cs typeface="Poppins"/>
              <a:sym typeface="Poppins"/>
            </a:endParaRPr>
          </a:p>
        </p:txBody>
      </p:sp>
      <p:sp>
        <p:nvSpPr>
          <p:cNvPr id="389" name="Google Shape;389;p28"/>
          <p:cNvSpPr/>
          <p:nvPr/>
        </p:nvSpPr>
        <p:spPr>
          <a:xfrm>
            <a:off x="8822381" y="2451172"/>
            <a:ext cx="2296659" cy="698288"/>
          </a:xfrm>
          <a:prstGeom prst="roundRect">
            <a:avLst>
              <a:gd fmla="val 6763" name="adj"/>
            </a:avLst>
          </a:prstGeom>
          <a:solidFill>
            <a:schemeClr val="dk1"/>
          </a:solidFill>
          <a:ln>
            <a:noFill/>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Competitive parity</a:t>
            </a:r>
            <a:endParaRPr b="0" i="0" sz="1200" u="none" cap="none" strike="noStrike">
              <a:solidFill>
                <a:srgbClr val="FFFFFF"/>
              </a:solidFill>
              <a:latin typeface="Poppins"/>
              <a:ea typeface="Poppins"/>
              <a:cs typeface="Poppins"/>
              <a:sym typeface="Poppins"/>
            </a:endParaRPr>
          </a:p>
        </p:txBody>
      </p:sp>
      <p:sp>
        <p:nvSpPr>
          <p:cNvPr id="390" name="Google Shape;390;p28"/>
          <p:cNvSpPr/>
          <p:nvPr/>
        </p:nvSpPr>
        <p:spPr>
          <a:xfrm>
            <a:off x="8822381" y="1624778"/>
            <a:ext cx="2296659" cy="698288"/>
          </a:xfrm>
          <a:prstGeom prst="roundRect">
            <a:avLst>
              <a:gd fmla="val 6763" name="adj"/>
            </a:avLst>
          </a:prstGeom>
          <a:solidFill>
            <a:schemeClr val="accent1"/>
          </a:solidFill>
          <a:ln>
            <a:noFill/>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Competitive disadvantage</a:t>
            </a:r>
            <a:endParaRPr b="0" i="0" sz="1200" u="none" cap="none" strike="noStrike">
              <a:solidFill>
                <a:srgbClr val="FFFFFF"/>
              </a:solidFill>
              <a:latin typeface="Poppins"/>
              <a:ea typeface="Poppins"/>
              <a:cs typeface="Poppins"/>
              <a:sym typeface="Poppins"/>
            </a:endParaRPr>
          </a:p>
        </p:txBody>
      </p:sp>
      <p:sp>
        <p:nvSpPr>
          <p:cNvPr id="391" name="Google Shape;391;p28"/>
          <p:cNvSpPr txBox="1"/>
          <p:nvPr/>
        </p:nvSpPr>
        <p:spPr>
          <a:xfrm>
            <a:off x="1246385" y="5878536"/>
            <a:ext cx="1404723" cy="213456"/>
          </a:xfrm>
          <a:prstGeom prst="rect">
            <a:avLst/>
          </a:prstGeom>
          <a:noFill/>
          <a:ln>
            <a:noFill/>
          </a:ln>
        </p:spPr>
        <p:txBody>
          <a:bodyPr anchorCtr="0" anchor="ctr" bIns="0" lIns="0" spcFirstLastPara="1" rIns="0" wrap="square" tIns="0">
            <a:spAutoFit/>
          </a:bodyPr>
          <a:lstStyle/>
          <a:p>
            <a:pPr indent="0" lvl="0" marL="0" marR="0" rtl="0" algn="ctr">
              <a:lnSpc>
                <a:spcPct val="132307"/>
              </a:lnSpc>
              <a:spcBef>
                <a:spcPts val="0"/>
              </a:spcBef>
              <a:spcAft>
                <a:spcPts val="0"/>
              </a:spcAft>
              <a:buClr>
                <a:srgbClr val="000000"/>
              </a:buClr>
              <a:buSzPts val="1300"/>
              <a:buFont typeface="Poppins"/>
              <a:buNone/>
            </a:pPr>
            <a:r>
              <a:rPr b="0" i="0" lang="en-US" sz="1300" u="none" cap="none" strike="noStrike">
                <a:solidFill>
                  <a:srgbClr val="000000"/>
                </a:solidFill>
                <a:latin typeface="Poppins"/>
                <a:ea typeface="Poppins"/>
                <a:cs typeface="Poppins"/>
                <a:sym typeface="Poppins"/>
              </a:rPr>
              <a:t>VALUABLE?</a:t>
            </a:r>
            <a:endParaRPr b="0" i="0" sz="1300" u="none" cap="none" strike="noStrike">
              <a:solidFill>
                <a:srgbClr val="000000"/>
              </a:solidFill>
              <a:latin typeface="Poppins"/>
              <a:ea typeface="Poppins"/>
              <a:cs typeface="Poppins"/>
              <a:sym typeface="Poppins"/>
            </a:endParaRPr>
          </a:p>
        </p:txBody>
      </p:sp>
      <p:sp>
        <p:nvSpPr>
          <p:cNvPr id="392" name="Google Shape;392;p28"/>
          <p:cNvSpPr txBox="1"/>
          <p:nvPr/>
        </p:nvSpPr>
        <p:spPr>
          <a:xfrm>
            <a:off x="3086961" y="5878536"/>
            <a:ext cx="1404723" cy="213456"/>
          </a:xfrm>
          <a:prstGeom prst="rect">
            <a:avLst/>
          </a:prstGeom>
          <a:noFill/>
          <a:ln>
            <a:noFill/>
          </a:ln>
        </p:spPr>
        <p:txBody>
          <a:bodyPr anchorCtr="0" anchor="ctr" bIns="0" lIns="0" spcFirstLastPara="1" rIns="0" wrap="square" tIns="0">
            <a:spAutoFit/>
          </a:bodyPr>
          <a:lstStyle/>
          <a:p>
            <a:pPr indent="0" lvl="0" marL="0" marR="0" rtl="0" algn="ctr">
              <a:lnSpc>
                <a:spcPct val="132307"/>
              </a:lnSpc>
              <a:spcBef>
                <a:spcPts val="0"/>
              </a:spcBef>
              <a:spcAft>
                <a:spcPts val="0"/>
              </a:spcAft>
              <a:buClr>
                <a:srgbClr val="000000"/>
              </a:buClr>
              <a:buSzPts val="1300"/>
              <a:buFont typeface="Poppins"/>
              <a:buNone/>
            </a:pPr>
            <a:r>
              <a:rPr b="0" i="0" lang="en-US" sz="1300" u="none" cap="none" strike="noStrike">
                <a:solidFill>
                  <a:srgbClr val="000000"/>
                </a:solidFill>
                <a:latin typeface="Poppins"/>
                <a:ea typeface="Poppins"/>
                <a:cs typeface="Poppins"/>
                <a:sym typeface="Poppins"/>
              </a:rPr>
              <a:t>RARE?</a:t>
            </a:r>
            <a:endParaRPr b="0" i="0" sz="1300" u="none" cap="none" strike="noStrike">
              <a:solidFill>
                <a:srgbClr val="000000"/>
              </a:solidFill>
              <a:latin typeface="Poppins"/>
              <a:ea typeface="Poppins"/>
              <a:cs typeface="Poppins"/>
              <a:sym typeface="Poppins"/>
            </a:endParaRPr>
          </a:p>
        </p:txBody>
      </p:sp>
      <p:sp>
        <p:nvSpPr>
          <p:cNvPr id="393" name="Google Shape;393;p28"/>
          <p:cNvSpPr txBox="1"/>
          <p:nvPr/>
        </p:nvSpPr>
        <p:spPr>
          <a:xfrm>
            <a:off x="4927538" y="5878536"/>
            <a:ext cx="1404723" cy="213456"/>
          </a:xfrm>
          <a:prstGeom prst="rect">
            <a:avLst/>
          </a:prstGeom>
          <a:noFill/>
          <a:ln>
            <a:noFill/>
          </a:ln>
        </p:spPr>
        <p:txBody>
          <a:bodyPr anchorCtr="0" anchor="ctr" bIns="0" lIns="0" spcFirstLastPara="1" rIns="0" wrap="square" tIns="0">
            <a:spAutoFit/>
          </a:bodyPr>
          <a:lstStyle/>
          <a:p>
            <a:pPr indent="0" lvl="0" marL="0" marR="0" rtl="0" algn="ctr">
              <a:lnSpc>
                <a:spcPct val="132307"/>
              </a:lnSpc>
              <a:spcBef>
                <a:spcPts val="0"/>
              </a:spcBef>
              <a:spcAft>
                <a:spcPts val="0"/>
              </a:spcAft>
              <a:buClr>
                <a:srgbClr val="000000"/>
              </a:buClr>
              <a:buSzPts val="1300"/>
              <a:buFont typeface="Poppins"/>
              <a:buNone/>
            </a:pPr>
            <a:r>
              <a:rPr b="0" i="0" lang="en-US" sz="1300" u="none" cap="none" strike="noStrike">
                <a:solidFill>
                  <a:srgbClr val="000000"/>
                </a:solidFill>
                <a:latin typeface="Poppins"/>
                <a:ea typeface="Poppins"/>
                <a:cs typeface="Poppins"/>
                <a:sym typeface="Poppins"/>
              </a:rPr>
              <a:t>INIMITABLE?</a:t>
            </a:r>
            <a:endParaRPr b="0" i="0" sz="1300" u="none" cap="none" strike="noStrike">
              <a:solidFill>
                <a:srgbClr val="000000"/>
              </a:solidFill>
              <a:latin typeface="Poppins"/>
              <a:ea typeface="Poppins"/>
              <a:cs typeface="Poppins"/>
              <a:sym typeface="Poppins"/>
            </a:endParaRPr>
          </a:p>
        </p:txBody>
      </p:sp>
      <p:sp>
        <p:nvSpPr>
          <p:cNvPr id="394" name="Google Shape;394;p28"/>
          <p:cNvSpPr txBox="1"/>
          <p:nvPr/>
        </p:nvSpPr>
        <p:spPr>
          <a:xfrm>
            <a:off x="6768114" y="5877382"/>
            <a:ext cx="1404723" cy="213456"/>
          </a:xfrm>
          <a:prstGeom prst="rect">
            <a:avLst/>
          </a:prstGeom>
          <a:noFill/>
          <a:ln>
            <a:noFill/>
          </a:ln>
        </p:spPr>
        <p:txBody>
          <a:bodyPr anchorCtr="0" anchor="ctr" bIns="0" lIns="0" spcFirstLastPara="1" rIns="0" wrap="square" tIns="0">
            <a:spAutoFit/>
          </a:bodyPr>
          <a:lstStyle/>
          <a:p>
            <a:pPr indent="0" lvl="0" marL="0" marR="0" rtl="0" algn="ctr">
              <a:lnSpc>
                <a:spcPct val="132307"/>
              </a:lnSpc>
              <a:spcBef>
                <a:spcPts val="0"/>
              </a:spcBef>
              <a:spcAft>
                <a:spcPts val="0"/>
              </a:spcAft>
              <a:buClr>
                <a:srgbClr val="000000"/>
              </a:buClr>
              <a:buSzPts val="1300"/>
              <a:buFont typeface="Poppins"/>
              <a:buNone/>
            </a:pPr>
            <a:r>
              <a:rPr b="0" i="0" lang="en-US" sz="1300" u="none" cap="none" strike="noStrike">
                <a:solidFill>
                  <a:srgbClr val="000000"/>
                </a:solidFill>
                <a:latin typeface="Poppins"/>
                <a:ea typeface="Poppins"/>
                <a:cs typeface="Poppins"/>
                <a:sym typeface="Poppins"/>
              </a:rPr>
              <a:t>ORGANIZED?</a:t>
            </a:r>
            <a:endParaRPr b="0" i="0" sz="1300" u="none" cap="none" strike="noStrike">
              <a:solidFill>
                <a:srgbClr val="000000"/>
              </a:solidFill>
              <a:latin typeface="Poppins"/>
              <a:ea typeface="Poppins"/>
              <a:cs typeface="Poppins"/>
              <a:sym typeface="Poppins"/>
            </a:endParaRPr>
          </a:p>
        </p:txBody>
      </p:sp>
      <p:sp>
        <p:nvSpPr>
          <p:cNvPr id="395" name="Google Shape;395;p28"/>
          <p:cNvSpPr/>
          <p:nvPr/>
        </p:nvSpPr>
        <p:spPr>
          <a:xfrm>
            <a:off x="1116132" y="4930354"/>
            <a:ext cx="1665229" cy="698288"/>
          </a:xfrm>
          <a:prstGeom prst="roundRect">
            <a:avLst>
              <a:gd fmla="val 6763" name="adj"/>
            </a:avLst>
          </a:prstGeom>
          <a:solidFill>
            <a:schemeClr val="lt1"/>
          </a:solidFill>
          <a:ln cap="flat" cmpd="dbl"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33333"/>
              </a:lnSpc>
              <a:spcBef>
                <a:spcPts val="0"/>
              </a:spcBef>
              <a:spcAft>
                <a:spcPts val="0"/>
              </a:spcAft>
              <a:buClr>
                <a:srgbClr val="000000"/>
              </a:buClr>
              <a:buSzPts val="1200"/>
              <a:buFont typeface="Poppins"/>
              <a:buNone/>
            </a:pPr>
            <a:r>
              <a:rPr b="0" i="0" lang="en-US" sz="1200" u="none" cap="none" strike="noStrike">
                <a:solidFill>
                  <a:srgbClr val="000000"/>
                </a:solidFill>
                <a:latin typeface="Poppins"/>
                <a:ea typeface="Poppins"/>
                <a:cs typeface="Poppins"/>
                <a:sym typeface="Poppins"/>
              </a:rPr>
              <a:t>Yes</a:t>
            </a:r>
            <a:endParaRPr/>
          </a:p>
        </p:txBody>
      </p:sp>
      <p:sp>
        <p:nvSpPr>
          <p:cNvPr id="396" name="Google Shape;396;p28"/>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par>
                                <p:cTn fill="hold" nodeType="withEffect" presetClass="entr" presetID="10" presetSubtype="0">
                                  <p:stCondLst>
                                    <p:cond delay="100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par>
                                <p:cTn fill="hold" nodeType="withEffect" presetClass="entr" presetID="10" presetSubtype="0">
                                  <p:stCondLst>
                                    <p:cond delay="150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par>
                                <p:cTn fill="hold" nodeType="withEffect" presetClass="entr" presetID="10" presetSubtype="0">
                                  <p:stCondLst>
                                    <p:cond delay="150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par>
                                <p:cTn fill="hold" nodeType="withEffect" presetClass="entr" presetID="10" presetSubtype="0">
                                  <p:stCondLst>
                                    <p:cond delay="150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par>
                                <p:cTn fill="hold" nodeType="withEffect" presetClass="entr" presetID="10" presetSubtype="0">
                                  <p:stCondLst>
                                    <p:cond delay="150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par>
                                <p:cTn fill="hold" nodeType="withEffect" presetClass="entr" presetID="10" presetSubtype="0">
                                  <p:stCondLst>
                                    <p:cond delay="150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par>
                                <p:cTn fill="hold" nodeType="withEffect" presetClass="entr" presetID="10" presetSubtype="0">
                                  <p:stCondLst>
                                    <p:cond delay="150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150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par>
                                <p:cTn fill="hold" nodeType="withEffect" presetClass="entr" presetID="10" presetSubtype="0">
                                  <p:stCondLst>
                                    <p:cond delay="150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par>
                                <p:cTn fill="hold" nodeType="withEffect" presetClass="entr" presetID="10" presetSubtype="0">
                                  <p:stCondLst>
                                    <p:cond delay="150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par>
                          <p:cTn fill="hold">
                            <p:stCondLst>
                              <p:cond delay="1500"/>
                            </p:stCondLst>
                            <p:childTnLst>
                              <p:par>
                                <p:cTn fill="hold" nodeType="afterEffect" presetClass="entr" presetID="23" presetSubtype="16">
                                  <p:stCondLst>
                                    <p:cond delay="150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1500"/>
                                        <p:tgtEl>
                                          <p:spTgt spid="384"/>
                                        </p:tgtEl>
                                        <p:attrNameLst>
                                          <p:attrName>ppt_w</p:attrName>
                                        </p:attrNameLst>
                                      </p:cBhvr>
                                      <p:tavLst>
                                        <p:tav fmla="" tm="0">
                                          <p:val>
                                            <p:strVal val="0"/>
                                          </p:val>
                                        </p:tav>
                                        <p:tav fmla="" tm="100000">
                                          <p:val>
                                            <p:strVal val="#ppt_w"/>
                                          </p:val>
                                        </p:tav>
                                      </p:tavLst>
                                    </p:anim>
                                    <p:anim calcmode="lin" valueType="num">
                                      <p:cBhvr additive="base">
                                        <p:cTn dur="1500"/>
                                        <p:tgtEl>
                                          <p:spTgt spid="3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1500"/>
                                        <p:tgtEl>
                                          <p:spTgt spid="382"/>
                                        </p:tgtEl>
                                        <p:attrNameLst>
                                          <p:attrName>ppt_w</p:attrName>
                                        </p:attrNameLst>
                                      </p:cBhvr>
                                      <p:tavLst>
                                        <p:tav fmla="" tm="0">
                                          <p:val>
                                            <p:strVal val="0"/>
                                          </p:val>
                                        </p:tav>
                                        <p:tav fmla="" tm="100000">
                                          <p:val>
                                            <p:strVal val="#ppt_w"/>
                                          </p:val>
                                        </p:tav>
                                      </p:tavLst>
                                    </p:anim>
                                    <p:anim calcmode="lin" valueType="num">
                                      <p:cBhvr additive="base">
                                        <p:cTn dur="1500"/>
                                        <p:tgtEl>
                                          <p:spTgt spid="3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1500"/>
                                        <p:tgtEl>
                                          <p:spTgt spid="379"/>
                                        </p:tgtEl>
                                        <p:attrNameLst>
                                          <p:attrName>ppt_w</p:attrName>
                                        </p:attrNameLst>
                                      </p:cBhvr>
                                      <p:tavLst>
                                        <p:tav fmla="" tm="0">
                                          <p:val>
                                            <p:strVal val="0"/>
                                          </p:val>
                                        </p:tav>
                                        <p:tav fmla="" tm="100000">
                                          <p:val>
                                            <p:strVal val="#ppt_w"/>
                                          </p:val>
                                        </p:tav>
                                      </p:tavLst>
                                    </p:anim>
                                    <p:anim calcmode="lin" valueType="num">
                                      <p:cBhvr additive="base">
                                        <p:cTn dur="1500"/>
                                        <p:tgtEl>
                                          <p:spTgt spid="37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1500"/>
                                        <p:tgtEl>
                                          <p:spTgt spid="376"/>
                                        </p:tgtEl>
                                        <p:attrNameLst>
                                          <p:attrName>ppt_w</p:attrName>
                                        </p:attrNameLst>
                                      </p:cBhvr>
                                      <p:tavLst>
                                        <p:tav fmla="" tm="0">
                                          <p:val>
                                            <p:strVal val="0"/>
                                          </p:val>
                                        </p:tav>
                                        <p:tav fmla="" tm="100000">
                                          <p:val>
                                            <p:strVal val="#ppt_w"/>
                                          </p:val>
                                        </p:tav>
                                      </p:tavLst>
                                    </p:anim>
                                    <p:anim calcmode="lin" valueType="num">
                                      <p:cBhvr additive="base">
                                        <p:cTn dur="1500"/>
                                        <p:tgtEl>
                                          <p:spTgt spid="37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0"/>
                                  </p:stCondLst>
                                  <p:childTnLst>
                                    <p:set>
                                      <p:cBhvr>
                                        <p:cTn dur="1" fill="hold">
                                          <p:stCondLst>
                                            <p:cond delay="0"/>
                                          </p:stCondLst>
                                        </p:cTn>
                                        <p:tgtEl>
                                          <p:spTgt spid="385"/>
                                        </p:tgtEl>
                                        <p:attrNameLst>
                                          <p:attrName>style.visibility</p:attrName>
                                        </p:attrNameLst>
                                      </p:cBhvr>
                                      <p:to>
                                        <p:strVal val="visible"/>
                                      </p:to>
                                    </p:set>
                                    <p:animEffect filter="fade" transition="in">
                                      <p:cBhvr>
                                        <p:cTn dur="1500"/>
                                        <p:tgtEl>
                                          <p:spTgt spid="385"/>
                                        </p:tgtEl>
                                      </p:cBhvr>
                                    </p:animEffect>
                                  </p:childTnLst>
                                </p:cTn>
                              </p:par>
                              <p:par>
                                <p:cTn fill="hold" nodeType="withEffect" presetClass="entr" presetID="10" presetSubtype="0">
                                  <p:stCondLst>
                                    <p:cond delay="2500"/>
                                  </p:stCondLst>
                                  <p:childTnLst>
                                    <p:set>
                                      <p:cBhvr>
                                        <p:cTn dur="1" fill="hold">
                                          <p:stCondLst>
                                            <p:cond delay="0"/>
                                          </p:stCondLst>
                                        </p:cTn>
                                        <p:tgtEl>
                                          <p:spTgt spid="383"/>
                                        </p:tgtEl>
                                        <p:attrNameLst>
                                          <p:attrName>style.visibility</p:attrName>
                                        </p:attrNameLst>
                                      </p:cBhvr>
                                      <p:to>
                                        <p:strVal val="visible"/>
                                      </p:to>
                                    </p:set>
                                    <p:animEffect filter="fade" transition="in">
                                      <p:cBhvr>
                                        <p:cTn dur="1500"/>
                                        <p:tgtEl>
                                          <p:spTgt spid="383"/>
                                        </p:tgtEl>
                                      </p:cBhvr>
                                    </p:animEffect>
                                  </p:childTnLst>
                                </p:cTn>
                              </p:par>
                              <p:par>
                                <p:cTn fill="hold" nodeType="withEffect" presetClass="entr" presetID="10" presetSubtype="0">
                                  <p:stCondLst>
                                    <p:cond delay="2500"/>
                                  </p:stCondLst>
                                  <p:childTnLst>
                                    <p:set>
                                      <p:cBhvr>
                                        <p:cTn dur="1" fill="hold">
                                          <p:stCondLst>
                                            <p:cond delay="0"/>
                                          </p:stCondLst>
                                        </p:cTn>
                                        <p:tgtEl>
                                          <p:spTgt spid="380"/>
                                        </p:tgtEl>
                                        <p:attrNameLst>
                                          <p:attrName>style.visibility</p:attrName>
                                        </p:attrNameLst>
                                      </p:cBhvr>
                                      <p:to>
                                        <p:strVal val="visible"/>
                                      </p:to>
                                    </p:set>
                                    <p:animEffect filter="fade" transition="in">
                                      <p:cBhvr>
                                        <p:cTn dur="1500"/>
                                        <p:tgtEl>
                                          <p:spTgt spid="380"/>
                                        </p:tgtEl>
                                      </p:cBhvr>
                                    </p:animEffect>
                                  </p:childTnLst>
                                </p:cTn>
                              </p:par>
                              <p:par>
                                <p:cTn fill="hold" nodeType="withEffect" presetClass="entr" presetID="10" presetSubtype="0">
                                  <p:stCondLst>
                                    <p:cond delay="400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par>
                                <p:cTn fill="hold" nodeType="withEffect" presetClass="entr" presetID="10" presetSubtype="0">
                                  <p:stCondLst>
                                    <p:cond delay="400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par>
                                <p:cTn fill="hold" nodeType="withEffect" presetClass="entr" presetID="10" presetSubtype="0">
                                  <p:stCondLst>
                                    <p:cond delay="400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par>
                                <p:cTn fill="hold" nodeType="withEffect" presetClass="entr" presetID="10" presetSubtype="0">
                                  <p:stCondLst>
                                    <p:cond delay="400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par>
                                <p:cTn fill="hold" nodeType="withEffect" presetClass="entr" presetID="10" presetSubtype="0">
                                  <p:stCondLst>
                                    <p:cond delay="400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9100F"/>
      </a:dk1>
      <a:lt1>
        <a:srgbClr val="F9F8F5"/>
      </a:lt1>
      <a:dk2>
        <a:srgbClr val="09100F"/>
      </a:dk2>
      <a:lt2>
        <a:srgbClr val="F9F8F5"/>
      </a:lt2>
      <a:accent1>
        <a:srgbClr val="09100F"/>
      </a:accent1>
      <a:accent2>
        <a:srgbClr val="F9F8F5"/>
      </a:accent2>
      <a:accent3>
        <a:srgbClr val="F5F1E8"/>
      </a:accent3>
      <a:accent4>
        <a:srgbClr val="B5B7B7"/>
      </a:accent4>
      <a:accent5>
        <a:srgbClr val="6C706F"/>
      </a:accent5>
      <a:accent6>
        <a:srgbClr val="09100F"/>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