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Poppins"/>
      <p:regular r:id="rId23"/>
      <p:bold r:id="rId24"/>
      <p:italic r:id="rId25"/>
      <p:boldItalic r:id="rId26"/>
    </p:embeddedFont>
    <p:embeddedFont>
      <p:font typeface="Poppins Light"/>
      <p:regular r:id="rId27"/>
      <p:bold r:id="rId28"/>
      <p:italic r:id="rId29"/>
      <p:boldItalic r:id="rId30"/>
    </p:embeddedFont>
    <p:embeddedFont>
      <p:font typeface="Poppins SemiBold"/>
      <p:regular r:id="rId31"/>
      <p:bold r:id="rId32"/>
      <p:italic r:id="rId33"/>
      <p:boldItalic r:id="rId34"/>
    </p:embeddedFont>
    <p:embeddedFont>
      <p:font typeface="Spectral Light"/>
      <p:regular r:id="rId35"/>
      <p:bold r:id="rId36"/>
      <p:italic r:id="rId37"/>
      <p:boldItalic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584">
          <p15:clr>
            <a:srgbClr val="A4A3A4"/>
          </p15:clr>
        </p15:guide>
        <p15:guide id="2" orient="horz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84"/>
        <p:guide pos="290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PoppinsLight-bold.fntdata"/><Relationship Id="rId27" Type="http://schemas.openxmlformats.org/officeDocument/2006/relationships/font" Target="fonts/Poppins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SemiBold-regular.fntdata"/><Relationship Id="rId30" Type="http://schemas.openxmlformats.org/officeDocument/2006/relationships/font" Target="fonts/PoppinsLight-boldItalic.fntdata"/><Relationship Id="rId11" Type="http://schemas.openxmlformats.org/officeDocument/2006/relationships/slide" Target="slides/slide6.xml"/><Relationship Id="rId33" Type="http://schemas.openxmlformats.org/officeDocument/2006/relationships/font" Target="fonts/PoppinsSemiBold-italic.fntdata"/><Relationship Id="rId10" Type="http://schemas.openxmlformats.org/officeDocument/2006/relationships/slide" Target="slides/slide5.xml"/><Relationship Id="rId32" Type="http://schemas.openxmlformats.org/officeDocument/2006/relationships/font" Target="fonts/PoppinsSemiBold-bold.fntdata"/><Relationship Id="rId13" Type="http://schemas.openxmlformats.org/officeDocument/2006/relationships/slide" Target="slides/slide8.xml"/><Relationship Id="rId35" Type="http://schemas.openxmlformats.org/officeDocument/2006/relationships/font" Target="fonts/SpectralLight-regular.fntdata"/><Relationship Id="rId12" Type="http://schemas.openxmlformats.org/officeDocument/2006/relationships/slide" Target="slides/slide7.xml"/><Relationship Id="rId34" Type="http://schemas.openxmlformats.org/officeDocument/2006/relationships/font" Target="fonts/PoppinsSemi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SpectralLight-italic.fntdata"/><Relationship Id="rId14" Type="http://schemas.openxmlformats.org/officeDocument/2006/relationships/slide" Target="slides/slide9.xml"/><Relationship Id="rId36" Type="http://schemas.openxmlformats.org/officeDocument/2006/relationships/font" Target="fonts/SpectralLight-bold.fntdata"/><Relationship Id="rId17" Type="http://schemas.openxmlformats.org/officeDocument/2006/relationships/slide" Target="slides/slide12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38" Type="http://schemas.openxmlformats.org/officeDocument/2006/relationships/font" Target="fonts/Spectral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253aa2af1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f253aa2af1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f253aa2af1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f253aa2af1_0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2f253aa2af1_0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f253aa2af1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2f253aa2af1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f253aa2af1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2f253aa2af1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551533" y="2419533"/>
            <a:ext cx="113607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9173233" y="5809533"/>
            <a:ext cx="2603996" cy="64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551533" y="1111433"/>
            <a:ext cx="6514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551533" y="2502200"/>
            <a:ext cx="57984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1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3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Spectral Light"/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4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50023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5002333" y="2502200"/>
            <a:ext cx="6066900" cy="33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2" type="subTitle"/>
          </p:nvPr>
        </p:nvSpPr>
        <p:spPr>
          <a:xfrm>
            <a:off x="655600" y="48417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Spectral Light"/>
              <a:buNone/>
              <a:defRPr i="1" sz="20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3" type="subTitle"/>
          </p:nvPr>
        </p:nvSpPr>
        <p:spPr>
          <a:xfrm>
            <a:off x="655600" y="52200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4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/>
          <p:nvPr>
            <p:ph idx="5" type="pic"/>
          </p:nvPr>
        </p:nvSpPr>
        <p:spPr>
          <a:xfrm>
            <a:off x="655600" y="1453317"/>
            <a:ext cx="2944800" cy="294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93" name="Google Shape;93;p12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2"/>
          <p:cNvSpPr txBox="1"/>
          <p:nvPr>
            <p:ph idx="6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Spectral Light"/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551533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55153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875800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3" type="subTitle"/>
          </p:nvPr>
        </p:nvSpPr>
        <p:spPr>
          <a:xfrm>
            <a:off x="44262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>
            <a:off x="442622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2" name="Google Shape;102;p13"/>
          <p:cNvSpPr txBox="1"/>
          <p:nvPr>
            <p:ph idx="4" type="body"/>
          </p:nvPr>
        </p:nvSpPr>
        <p:spPr>
          <a:xfrm>
            <a:off x="4750489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5" type="subTitle"/>
          </p:nvPr>
        </p:nvSpPr>
        <p:spPr>
          <a:xfrm>
            <a:off x="83009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4" name="Google Shape;104;p13"/>
          <p:cNvSpPr/>
          <p:nvPr/>
        </p:nvSpPr>
        <p:spPr>
          <a:xfrm>
            <a:off x="8300928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5" name="Google Shape;105;p13"/>
          <p:cNvSpPr txBox="1"/>
          <p:nvPr>
            <p:ph idx="6" type="body"/>
          </p:nvPr>
        </p:nvSpPr>
        <p:spPr>
          <a:xfrm>
            <a:off x="8625196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1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3"/>
          <p:cNvSpPr txBox="1"/>
          <p:nvPr>
            <p:ph idx="7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Spectral Light"/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551533" y="2222167"/>
            <a:ext cx="103245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4"/>
          <p:cNvSpPr txBox="1"/>
          <p:nvPr>
            <p:ph idx="2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Spectral Light"/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5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5512733" y="3442867"/>
            <a:ext cx="6679265" cy="341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>
            <p:ph idx="1" type="subTitle"/>
          </p:nvPr>
        </p:nvSpPr>
        <p:spPr>
          <a:xfrm>
            <a:off x="551533" y="34428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6451000" cy="351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1">
  <p:cSld name="Layout 1">
    <p:bg>
      <p:bgPr>
        <a:solidFill>
          <a:srgbClr val="F4F4F7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FFFFFF">
                <a:alpha val="0"/>
              </a:srgbClr>
            </a:gs>
            <a:gs pos="50000">
              <a:schemeClr val="lt2"/>
            </a:gs>
            <a:gs pos="100000">
              <a:srgbClr val="FFFFFF">
                <a:alpha val="0"/>
              </a:srgbClr>
            </a:gs>
          </a:gsLst>
          <a:lin ang="0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551533" y="61088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2" type="subTitle"/>
          </p:nvPr>
        </p:nvSpPr>
        <p:spPr>
          <a:xfrm>
            <a:off x="3161200" y="245933"/>
            <a:ext cx="58695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22" name="Google Shape;22;p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2" type="subTitle"/>
          </p:nvPr>
        </p:nvSpPr>
        <p:spPr>
          <a:xfrm>
            <a:off x="3161200" y="245933"/>
            <a:ext cx="58695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Spectral Light"/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3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551533" y="3031400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3161200" y="245933"/>
            <a:ext cx="58695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Spectral Light"/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p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551533" y="2706867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551533" y="5577533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 sz="19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subTitle"/>
          </p:nvPr>
        </p:nvSpPr>
        <p:spPr>
          <a:xfrm>
            <a:off x="3161200" y="245933"/>
            <a:ext cx="58695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Spectral Light"/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551533" y="67567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6"/>
          <p:cNvSpPr txBox="1"/>
          <p:nvPr/>
        </p:nvSpPr>
        <p:spPr>
          <a:xfrm rot="10800000">
            <a:off x="9729533" y="4917900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6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subTitle"/>
          </p:nvPr>
        </p:nvSpPr>
        <p:spPr>
          <a:xfrm>
            <a:off x="551533" y="1948267"/>
            <a:ext cx="6757500" cy="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551533" y="3009300"/>
            <a:ext cx="112491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7"/>
          <p:cNvSpPr txBox="1"/>
          <p:nvPr>
            <p:ph idx="3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Spectral Light"/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53" name="Google Shape;53;p8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Spectral Light"/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600"/>
              <a:buFont typeface="Poppins"/>
              <a:buNone/>
              <a:defRPr sz="16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subTitle"/>
          </p:nvPr>
        </p:nvSpPr>
        <p:spPr>
          <a:xfrm>
            <a:off x="5515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3" type="body"/>
          </p:nvPr>
        </p:nvSpPr>
        <p:spPr>
          <a:xfrm>
            <a:off x="5515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4" type="subTitle"/>
          </p:nvPr>
        </p:nvSpPr>
        <p:spPr>
          <a:xfrm>
            <a:off x="66448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5" type="body"/>
          </p:nvPr>
        </p:nvSpPr>
        <p:spPr>
          <a:xfrm>
            <a:off x="66448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9" name="Google Shape;59;p8"/>
          <p:cNvCxnSpPr/>
          <p:nvPr/>
        </p:nvCxnSpPr>
        <p:spPr>
          <a:xfrm>
            <a:off x="6176133" y="2502200"/>
            <a:ext cx="0" cy="3485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7944267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5515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8538733" y="1959933"/>
            <a:ext cx="3066900" cy="292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551533" y="25022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9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 txBox="1"/>
          <p:nvPr>
            <p:ph idx="3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5431133" y="-29800"/>
            <a:ext cx="67692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551533" y="2672800"/>
            <a:ext cx="3616800" cy="151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189533" y="2051767"/>
            <a:ext cx="5531100" cy="30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0"/>
          <p:cNvSpPr txBox="1"/>
          <p:nvPr>
            <p:ph idx="2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ctrTitle"/>
          </p:nvPr>
        </p:nvSpPr>
        <p:spPr>
          <a:xfrm>
            <a:off x="551533" y="2419533"/>
            <a:ext cx="113607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Brand positioning</a:t>
            </a:r>
            <a:endParaRPr/>
          </a:p>
        </p:txBody>
      </p:sp>
      <p:sp>
        <p:nvSpPr>
          <p:cNvPr id="130" name="Google Shape;130;p18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7"/>
          <p:cNvSpPr/>
          <p:nvPr/>
        </p:nvSpPr>
        <p:spPr>
          <a:xfrm>
            <a:off x="874065" y="2366683"/>
            <a:ext cx="3976527" cy="784240"/>
          </a:xfrm>
          <a:prstGeom prst="roundRect">
            <a:avLst>
              <a:gd fmla="val 6190" name="adj"/>
            </a:avLst>
          </a:prstGeom>
          <a:solidFill>
            <a:srgbClr val="262626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108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27"/>
          <p:cNvSpPr/>
          <p:nvPr/>
        </p:nvSpPr>
        <p:spPr>
          <a:xfrm>
            <a:off x="874065" y="3298352"/>
            <a:ext cx="3976527" cy="784240"/>
          </a:xfrm>
          <a:prstGeom prst="roundRect">
            <a:avLst>
              <a:gd fmla="val 6190" name="adj"/>
            </a:avLst>
          </a:prstGeom>
          <a:solidFill>
            <a:srgbClr val="262626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108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27"/>
          <p:cNvSpPr/>
          <p:nvPr/>
        </p:nvSpPr>
        <p:spPr>
          <a:xfrm>
            <a:off x="874065" y="4230022"/>
            <a:ext cx="3976527" cy="784240"/>
          </a:xfrm>
          <a:prstGeom prst="roundRect">
            <a:avLst>
              <a:gd fmla="val 6190" name="adj"/>
            </a:avLst>
          </a:prstGeom>
          <a:solidFill>
            <a:srgbClr val="262626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108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27"/>
          <p:cNvSpPr/>
          <p:nvPr/>
        </p:nvSpPr>
        <p:spPr>
          <a:xfrm>
            <a:off x="874065" y="5169590"/>
            <a:ext cx="3976527" cy="784240"/>
          </a:xfrm>
          <a:prstGeom prst="roundRect">
            <a:avLst>
              <a:gd fmla="val 6190" name="adj"/>
            </a:avLst>
          </a:prstGeom>
          <a:solidFill>
            <a:srgbClr val="262626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108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27"/>
          <p:cNvSpPr/>
          <p:nvPr/>
        </p:nvSpPr>
        <p:spPr>
          <a:xfrm>
            <a:off x="1226921" y="2366683"/>
            <a:ext cx="3976528" cy="784240"/>
          </a:xfrm>
          <a:prstGeom prst="roundRect">
            <a:avLst>
              <a:gd fmla="val 6190" name="adj"/>
            </a:avLst>
          </a:prstGeom>
          <a:solidFill>
            <a:srgbClr val="FFFFFF"/>
          </a:solidFill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108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LOSING ZONE : </a:t>
            </a: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Competitors meets consumers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needs better than you</a:t>
            </a:r>
            <a:endParaRPr/>
          </a:p>
        </p:txBody>
      </p:sp>
      <p:sp>
        <p:nvSpPr>
          <p:cNvPr id="407" name="Google Shape;407;p27"/>
          <p:cNvSpPr/>
          <p:nvPr/>
        </p:nvSpPr>
        <p:spPr>
          <a:xfrm>
            <a:off x="1226921" y="3298352"/>
            <a:ext cx="3976528" cy="784240"/>
          </a:xfrm>
          <a:prstGeom prst="roundRect">
            <a:avLst>
              <a:gd fmla="val 6190" name="adj"/>
            </a:avLst>
          </a:prstGeom>
          <a:solidFill>
            <a:srgbClr val="FFFFFF"/>
          </a:solidFill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108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DUMB ZONE : </a:t>
            </a: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battle where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consumer doesn’t care at all</a:t>
            </a:r>
            <a:endParaRPr/>
          </a:p>
        </p:txBody>
      </p:sp>
      <p:sp>
        <p:nvSpPr>
          <p:cNvPr id="408" name="Google Shape;408;p27"/>
          <p:cNvSpPr/>
          <p:nvPr/>
        </p:nvSpPr>
        <p:spPr>
          <a:xfrm>
            <a:off x="1226921" y="4230022"/>
            <a:ext cx="3976528" cy="784240"/>
          </a:xfrm>
          <a:prstGeom prst="roundRect">
            <a:avLst>
              <a:gd fmla="val 6190" name="adj"/>
            </a:avLst>
          </a:prstGeom>
          <a:solidFill>
            <a:srgbClr val="FFFFFF"/>
          </a:solidFill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108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WINNING ZONE : </a:t>
            </a: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Your brand’s clear difference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matters to consumers</a:t>
            </a:r>
            <a:endParaRPr/>
          </a:p>
        </p:txBody>
      </p:sp>
      <p:sp>
        <p:nvSpPr>
          <p:cNvPr id="409" name="Google Shape;409;p27"/>
          <p:cNvSpPr/>
          <p:nvPr/>
        </p:nvSpPr>
        <p:spPr>
          <a:xfrm>
            <a:off x="1226921" y="5169590"/>
            <a:ext cx="3976528" cy="784240"/>
          </a:xfrm>
          <a:prstGeom prst="roundRect">
            <a:avLst>
              <a:gd fmla="val 6190" name="adj"/>
            </a:avLst>
          </a:prstGeom>
          <a:solidFill>
            <a:srgbClr val="FFFFFF"/>
          </a:solidFill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108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RISKY ZONE : </a:t>
            </a: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Equally meet consumer needs. </a:t>
            </a:r>
            <a:b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win through speed, innovation &amp; emotional connection</a:t>
            </a:r>
            <a:endParaRPr/>
          </a:p>
        </p:txBody>
      </p:sp>
      <p:sp>
        <p:nvSpPr>
          <p:cNvPr id="410" name="Google Shape;410;p27"/>
          <p:cNvSpPr/>
          <p:nvPr/>
        </p:nvSpPr>
        <p:spPr>
          <a:xfrm rot="10800000">
            <a:off x="8558144" y="2083214"/>
            <a:ext cx="883144" cy="1350218"/>
          </a:xfrm>
          <a:custGeom>
            <a:rect b="b" l="l" r="r" t="t"/>
            <a:pathLst>
              <a:path extrusionOk="0" h="1350218" w="883144">
                <a:moveTo>
                  <a:pt x="441573" y="1350218"/>
                </a:moveTo>
                <a:lnTo>
                  <a:pt x="403702" y="1315799"/>
                </a:lnTo>
                <a:cubicBezTo>
                  <a:pt x="154274" y="1066372"/>
                  <a:pt x="0" y="721791"/>
                  <a:pt x="0" y="341177"/>
                </a:cubicBezTo>
                <a:cubicBezTo>
                  <a:pt x="0" y="246024"/>
                  <a:pt x="9642" y="153122"/>
                  <a:pt x="28003" y="63397"/>
                </a:cubicBezTo>
                <a:lnTo>
                  <a:pt x="44304" y="0"/>
                </a:lnTo>
                <a:lnTo>
                  <a:pt x="46622" y="848"/>
                </a:lnTo>
                <a:cubicBezTo>
                  <a:pt x="176100" y="41120"/>
                  <a:pt x="313763" y="62815"/>
                  <a:pt x="456493" y="62815"/>
                </a:cubicBezTo>
                <a:cubicBezTo>
                  <a:pt x="551647" y="62815"/>
                  <a:pt x="644548" y="53173"/>
                  <a:pt x="734273" y="34812"/>
                </a:cubicBezTo>
                <a:lnTo>
                  <a:pt x="840751" y="7434"/>
                </a:lnTo>
                <a:lnTo>
                  <a:pt x="855141" y="63398"/>
                </a:lnTo>
                <a:cubicBezTo>
                  <a:pt x="873502" y="153123"/>
                  <a:pt x="883144" y="246025"/>
                  <a:pt x="883144" y="341178"/>
                </a:cubicBezTo>
                <a:cubicBezTo>
                  <a:pt x="883144" y="721792"/>
                  <a:pt x="728870" y="1066373"/>
                  <a:pt x="479442" y="1315800"/>
                </a:cubicBezTo>
                <a:lnTo>
                  <a:pt x="441573" y="135021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27"/>
          <p:cNvSpPr/>
          <p:nvPr/>
        </p:nvSpPr>
        <p:spPr>
          <a:xfrm rot="10800000">
            <a:off x="7653221" y="3421597"/>
            <a:ext cx="1348941" cy="1044581"/>
          </a:xfrm>
          <a:custGeom>
            <a:rect b="b" l="l" r="r" t="t"/>
            <a:pathLst>
              <a:path extrusionOk="0" h="1044581" w="1348941">
                <a:moveTo>
                  <a:pt x="399179" y="1044581"/>
                </a:moveTo>
                <a:lnTo>
                  <a:pt x="379605" y="968454"/>
                </a:lnTo>
                <a:cubicBezTo>
                  <a:pt x="312485" y="752657"/>
                  <a:pt x="193763" y="559595"/>
                  <a:pt x="37870" y="403703"/>
                </a:cubicBezTo>
                <a:lnTo>
                  <a:pt x="0" y="369284"/>
                </a:lnTo>
                <a:lnTo>
                  <a:pt x="60010" y="314742"/>
                </a:lnTo>
                <a:cubicBezTo>
                  <a:pt x="298266" y="118116"/>
                  <a:pt x="603715" y="0"/>
                  <a:pt x="936752" y="0"/>
                </a:cubicBezTo>
                <a:cubicBezTo>
                  <a:pt x="1079482" y="0"/>
                  <a:pt x="1217145" y="21695"/>
                  <a:pt x="1346623" y="61967"/>
                </a:cubicBezTo>
                <a:lnTo>
                  <a:pt x="1348941" y="62815"/>
                </a:lnTo>
                <a:lnTo>
                  <a:pt x="1331278" y="131509"/>
                </a:lnTo>
                <a:cubicBezTo>
                  <a:pt x="1197039" y="563103"/>
                  <a:pt x="856386" y="903756"/>
                  <a:pt x="424792" y="1037995"/>
                </a:cubicBezTo>
                <a:lnTo>
                  <a:pt x="399179" y="104458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27"/>
          <p:cNvSpPr/>
          <p:nvPr/>
        </p:nvSpPr>
        <p:spPr>
          <a:xfrm rot="10800000">
            <a:off x="8998230" y="3425546"/>
            <a:ext cx="1321010" cy="1037146"/>
          </a:xfrm>
          <a:custGeom>
            <a:rect b="b" l="l" r="r" t="t"/>
            <a:pathLst>
              <a:path extrusionOk="0" h="1037146" w="1321010">
                <a:moveTo>
                  <a:pt x="923742" y="1037146"/>
                </a:moveTo>
                <a:lnTo>
                  <a:pt x="799425" y="991645"/>
                </a:lnTo>
                <a:cubicBezTo>
                  <a:pt x="428400" y="834715"/>
                  <a:pt x="140390" y="519943"/>
                  <a:pt x="19574" y="131508"/>
                </a:cubicBezTo>
                <a:lnTo>
                  <a:pt x="0" y="55381"/>
                </a:lnTo>
                <a:lnTo>
                  <a:pt x="106478" y="28003"/>
                </a:lnTo>
                <a:cubicBezTo>
                  <a:pt x="196204" y="9642"/>
                  <a:pt x="289105" y="0"/>
                  <a:pt x="384258" y="0"/>
                </a:cubicBezTo>
                <a:cubicBezTo>
                  <a:pt x="717295" y="0"/>
                  <a:pt x="1022744" y="118116"/>
                  <a:pt x="1261000" y="314742"/>
                </a:cubicBezTo>
                <a:lnTo>
                  <a:pt x="1321010" y="369283"/>
                </a:lnTo>
                <a:lnTo>
                  <a:pt x="1283140" y="403701"/>
                </a:lnTo>
                <a:cubicBezTo>
                  <a:pt x="1127248" y="559593"/>
                  <a:pt x="1008525" y="752655"/>
                  <a:pt x="941405" y="968452"/>
                </a:cubicBezTo>
                <a:lnTo>
                  <a:pt x="923742" y="103714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27"/>
          <p:cNvSpPr/>
          <p:nvPr/>
        </p:nvSpPr>
        <p:spPr>
          <a:xfrm rot="10800000">
            <a:off x="8595472" y="3368336"/>
            <a:ext cx="796447" cy="730678"/>
          </a:xfrm>
          <a:custGeom>
            <a:rect b="b" l="l" r="r" t="t"/>
            <a:pathLst>
              <a:path extrusionOk="0" h="730678" w="796447">
                <a:moveTo>
                  <a:pt x="412189" y="730678"/>
                </a:moveTo>
                <a:cubicBezTo>
                  <a:pt x="269459" y="730678"/>
                  <a:pt x="131796" y="708983"/>
                  <a:pt x="2318" y="668711"/>
                </a:cubicBezTo>
                <a:lnTo>
                  <a:pt x="0" y="667863"/>
                </a:lnTo>
                <a:lnTo>
                  <a:pt x="17663" y="599169"/>
                </a:lnTo>
                <a:cubicBezTo>
                  <a:pt x="84783" y="383372"/>
                  <a:pt x="203506" y="190310"/>
                  <a:pt x="359398" y="34418"/>
                </a:cubicBezTo>
                <a:lnTo>
                  <a:pt x="397268" y="0"/>
                </a:lnTo>
                <a:lnTo>
                  <a:pt x="435138" y="34419"/>
                </a:lnTo>
                <a:cubicBezTo>
                  <a:pt x="591031" y="190311"/>
                  <a:pt x="709753" y="383373"/>
                  <a:pt x="776873" y="599170"/>
                </a:cubicBezTo>
                <a:lnTo>
                  <a:pt x="796447" y="675297"/>
                </a:lnTo>
                <a:lnTo>
                  <a:pt x="689969" y="702675"/>
                </a:lnTo>
                <a:cubicBezTo>
                  <a:pt x="600244" y="721036"/>
                  <a:pt x="507343" y="730678"/>
                  <a:pt x="412189" y="73067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27"/>
          <p:cNvSpPr txBox="1"/>
          <p:nvPr/>
        </p:nvSpPr>
        <p:spPr>
          <a:xfrm>
            <a:off x="6942674" y="2587472"/>
            <a:ext cx="153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What consumers want</a:t>
            </a:r>
            <a:endParaRPr/>
          </a:p>
        </p:txBody>
      </p:sp>
      <p:sp>
        <p:nvSpPr>
          <p:cNvPr id="415" name="Google Shape;415;p27"/>
          <p:cNvSpPr txBox="1"/>
          <p:nvPr/>
        </p:nvSpPr>
        <p:spPr>
          <a:xfrm>
            <a:off x="9628276" y="2587472"/>
            <a:ext cx="125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What your brand does best</a:t>
            </a:r>
            <a:endParaRPr/>
          </a:p>
        </p:txBody>
      </p:sp>
      <p:sp>
        <p:nvSpPr>
          <p:cNvPr id="416" name="Google Shape;416;p27"/>
          <p:cNvSpPr txBox="1"/>
          <p:nvPr/>
        </p:nvSpPr>
        <p:spPr>
          <a:xfrm>
            <a:off x="8333190" y="4761127"/>
            <a:ext cx="132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What your competitor does best</a:t>
            </a:r>
            <a:endParaRPr/>
          </a:p>
        </p:txBody>
      </p:sp>
      <p:sp>
        <p:nvSpPr>
          <p:cNvPr id="417" name="Google Shape;417;p27"/>
          <p:cNvSpPr txBox="1"/>
          <p:nvPr>
            <p:ph type="title"/>
          </p:nvPr>
        </p:nvSpPr>
        <p:spPr>
          <a:xfrm>
            <a:off x="551533" y="61088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Brand positioning strategy</a:t>
            </a:r>
            <a:endParaRPr/>
          </a:p>
        </p:txBody>
      </p:sp>
      <p:grpSp>
        <p:nvGrpSpPr>
          <p:cNvPr id="418" name="Google Shape;418;p27"/>
          <p:cNvGrpSpPr/>
          <p:nvPr/>
        </p:nvGrpSpPr>
        <p:grpSpPr>
          <a:xfrm rot="10800000">
            <a:off x="6680791" y="1716842"/>
            <a:ext cx="4630204" cy="4413387"/>
            <a:chOff x="6003345" y="1240349"/>
            <a:chExt cx="4630204" cy="4413387"/>
          </a:xfrm>
        </p:grpSpPr>
        <p:sp>
          <p:nvSpPr>
            <p:cNvPr id="419" name="Google Shape;419;p27"/>
            <p:cNvSpPr/>
            <p:nvPr/>
          </p:nvSpPr>
          <p:spPr>
            <a:xfrm>
              <a:off x="6955018" y="1240349"/>
              <a:ext cx="2756700" cy="2756700"/>
            </a:xfrm>
            <a:prstGeom prst="ellipse">
              <a:avLst/>
            </a:prstGeom>
            <a:noFill/>
            <a:ln cap="flat" cmpd="sng" w="222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6003345" y="2897036"/>
              <a:ext cx="2756700" cy="2756700"/>
            </a:xfrm>
            <a:prstGeom prst="ellipse">
              <a:avLst/>
            </a:prstGeom>
            <a:noFill/>
            <a:ln cap="flat" cmpd="sng" w="222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7876849" y="2897035"/>
              <a:ext cx="2756700" cy="2756700"/>
            </a:xfrm>
            <a:prstGeom prst="ellipse">
              <a:avLst/>
            </a:prstGeom>
            <a:noFill/>
            <a:ln cap="flat" cmpd="sng" w="222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8"/>
          <p:cNvSpPr/>
          <p:nvPr/>
        </p:nvSpPr>
        <p:spPr>
          <a:xfrm rot="-5400000">
            <a:off x="-3625" y="2622435"/>
            <a:ext cx="4334400" cy="2611800"/>
          </a:xfrm>
          <a:prstGeom prst="round2SameRect">
            <a:avLst>
              <a:gd fmla="val 6881" name="adj1"/>
              <a:gd fmla="val 0" name="adj2"/>
            </a:avLst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3478163" y="1761039"/>
            <a:ext cx="2602830" cy="4334493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6089822" y="1761039"/>
            <a:ext cx="2611656" cy="4334493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28"/>
          <p:cNvSpPr/>
          <p:nvPr/>
        </p:nvSpPr>
        <p:spPr>
          <a:xfrm rot="5400000">
            <a:off x="7856834" y="2618043"/>
            <a:ext cx="4334492" cy="2620489"/>
          </a:xfrm>
          <a:prstGeom prst="round2SameRect">
            <a:avLst>
              <a:gd fmla="val 7236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28"/>
          <p:cNvSpPr txBox="1"/>
          <p:nvPr/>
        </p:nvSpPr>
        <p:spPr>
          <a:xfrm>
            <a:off x="1136538" y="2077375"/>
            <a:ext cx="2045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dentify and establish brand positioning and values</a:t>
            </a:r>
            <a:endParaRPr b="1"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28"/>
          <p:cNvSpPr txBox="1"/>
          <p:nvPr/>
        </p:nvSpPr>
        <p:spPr>
          <a:xfrm>
            <a:off x="1019636" y="4188467"/>
            <a:ext cx="2312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(Pre-launch) brand audit</a:t>
            </a:r>
            <a:endParaRPr>
              <a:solidFill>
                <a:schemeClr val="lt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Competitive frame of reference</a:t>
            </a:r>
            <a:endParaRPr>
              <a:solidFill>
                <a:schemeClr val="lt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Points-of-parity and points-of-difference</a:t>
            </a:r>
            <a:endParaRPr>
              <a:solidFill>
                <a:schemeClr val="lt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 mantra</a:t>
            </a:r>
            <a:endParaRPr>
              <a:solidFill>
                <a:schemeClr val="lt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Internal brand support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2" name="Google Shape;432;p28"/>
          <p:cNvSpPr txBox="1"/>
          <p:nvPr/>
        </p:nvSpPr>
        <p:spPr>
          <a:xfrm>
            <a:off x="3698626" y="2077375"/>
            <a:ext cx="21618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lan and implement</a:t>
            </a:r>
            <a:b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brand marketing programs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28"/>
          <p:cNvSpPr txBox="1"/>
          <p:nvPr/>
        </p:nvSpPr>
        <p:spPr>
          <a:xfrm>
            <a:off x="6471285" y="2077375"/>
            <a:ext cx="18486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easure and</a:t>
            </a:r>
            <a:b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interpret brand</a:t>
            </a:r>
            <a:b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performance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28"/>
          <p:cNvSpPr txBox="1"/>
          <p:nvPr/>
        </p:nvSpPr>
        <p:spPr>
          <a:xfrm>
            <a:off x="9259455" y="2077375"/>
            <a:ext cx="1529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row and sustain brand equity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28"/>
          <p:cNvSpPr txBox="1"/>
          <p:nvPr/>
        </p:nvSpPr>
        <p:spPr>
          <a:xfrm>
            <a:off x="3631298" y="4188467"/>
            <a:ext cx="2312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elements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marketing activities and programs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Secondary associations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6" name="Google Shape;436;p28"/>
          <p:cNvSpPr txBox="1"/>
          <p:nvPr/>
        </p:nvSpPr>
        <p:spPr>
          <a:xfrm>
            <a:off x="6264135" y="4188467"/>
            <a:ext cx="231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value chain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tracking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equity management system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28"/>
          <p:cNvSpPr txBox="1"/>
          <p:nvPr/>
        </p:nvSpPr>
        <p:spPr>
          <a:xfrm>
            <a:off x="8875791" y="4188467"/>
            <a:ext cx="2312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Brand-product matrix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portfolios and hierarchies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reinforcement and revitalization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expansion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1814098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39" name="Google Shape;439;p28"/>
          <p:cNvSpPr/>
          <p:nvPr/>
        </p:nvSpPr>
        <p:spPr>
          <a:xfrm>
            <a:off x="4425757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440" name="Google Shape;440;p28"/>
          <p:cNvSpPr/>
          <p:nvPr/>
        </p:nvSpPr>
        <p:spPr>
          <a:xfrm>
            <a:off x="7037415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441" name="Google Shape;441;p28"/>
          <p:cNvSpPr/>
          <p:nvPr/>
        </p:nvSpPr>
        <p:spPr>
          <a:xfrm>
            <a:off x="9649073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442" name="Google Shape;442;p28"/>
          <p:cNvSpPr txBox="1"/>
          <p:nvPr>
            <p:ph type="title"/>
          </p:nvPr>
        </p:nvSpPr>
        <p:spPr>
          <a:xfrm>
            <a:off x="551524" y="610875"/>
            <a:ext cx="107829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S</a:t>
            </a:r>
            <a:r>
              <a:rPr lang="en-US"/>
              <a:t>trategic brand management process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9"/>
          <p:cNvSpPr/>
          <p:nvPr/>
        </p:nvSpPr>
        <p:spPr>
          <a:xfrm rot="-5400000">
            <a:off x="-3625" y="2622435"/>
            <a:ext cx="4334400" cy="2611800"/>
          </a:xfrm>
          <a:prstGeom prst="round2SameRect">
            <a:avLst>
              <a:gd fmla="val 6881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29"/>
          <p:cNvSpPr/>
          <p:nvPr/>
        </p:nvSpPr>
        <p:spPr>
          <a:xfrm>
            <a:off x="3478163" y="1761039"/>
            <a:ext cx="2602800" cy="4334400"/>
          </a:xfrm>
          <a:prstGeom prst="roundRect">
            <a:avLst>
              <a:gd fmla="val 0" name="adj"/>
            </a:avLst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29"/>
          <p:cNvSpPr/>
          <p:nvPr/>
        </p:nvSpPr>
        <p:spPr>
          <a:xfrm>
            <a:off x="6089822" y="1761039"/>
            <a:ext cx="2611800" cy="4334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29"/>
          <p:cNvSpPr/>
          <p:nvPr/>
        </p:nvSpPr>
        <p:spPr>
          <a:xfrm rot="5400000">
            <a:off x="7856874" y="2617991"/>
            <a:ext cx="4334400" cy="2620500"/>
          </a:xfrm>
          <a:prstGeom prst="round2SameRect">
            <a:avLst>
              <a:gd fmla="val 7236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29"/>
          <p:cNvSpPr txBox="1"/>
          <p:nvPr/>
        </p:nvSpPr>
        <p:spPr>
          <a:xfrm>
            <a:off x="1136538" y="2077375"/>
            <a:ext cx="2045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Identify and establish brand positioning and values</a:t>
            </a:r>
            <a:endParaRPr b="1" sz="11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29"/>
          <p:cNvSpPr txBox="1"/>
          <p:nvPr/>
        </p:nvSpPr>
        <p:spPr>
          <a:xfrm>
            <a:off x="1019636" y="4188467"/>
            <a:ext cx="2312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(Pre-launch) brand audit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frame of reference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Points-of-parity and points-of-difference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mantra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Internal brand support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3" name="Google Shape;453;p29"/>
          <p:cNvSpPr txBox="1"/>
          <p:nvPr/>
        </p:nvSpPr>
        <p:spPr>
          <a:xfrm>
            <a:off x="3698626" y="2077375"/>
            <a:ext cx="21618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Plan and implement</a:t>
            </a:r>
            <a:b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 marketing programs</a:t>
            </a:r>
            <a:endParaRPr b="1"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29"/>
          <p:cNvSpPr txBox="1"/>
          <p:nvPr/>
        </p:nvSpPr>
        <p:spPr>
          <a:xfrm>
            <a:off x="6471285" y="2077375"/>
            <a:ext cx="18486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Measure and</a:t>
            </a:r>
            <a:b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interpret brand</a:t>
            </a:r>
            <a:b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performance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29"/>
          <p:cNvSpPr txBox="1"/>
          <p:nvPr/>
        </p:nvSpPr>
        <p:spPr>
          <a:xfrm>
            <a:off x="9259455" y="2077375"/>
            <a:ext cx="1529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Grow and sustain brand equity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p29"/>
          <p:cNvSpPr txBox="1"/>
          <p:nvPr/>
        </p:nvSpPr>
        <p:spPr>
          <a:xfrm>
            <a:off x="3631298" y="4188467"/>
            <a:ext cx="2312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 elements</a:t>
            </a:r>
            <a:endParaRPr>
              <a:solidFill>
                <a:schemeClr val="lt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 marketing activities and programs</a:t>
            </a:r>
            <a:endParaRPr>
              <a:solidFill>
                <a:schemeClr val="lt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Secondary associations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7" name="Google Shape;457;p29"/>
          <p:cNvSpPr txBox="1"/>
          <p:nvPr/>
        </p:nvSpPr>
        <p:spPr>
          <a:xfrm>
            <a:off x="6264135" y="4188467"/>
            <a:ext cx="231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value chain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tracking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equity management system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8" name="Google Shape;458;p29"/>
          <p:cNvSpPr txBox="1"/>
          <p:nvPr/>
        </p:nvSpPr>
        <p:spPr>
          <a:xfrm>
            <a:off x="8875791" y="4188467"/>
            <a:ext cx="2312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Brand-product matrix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portfolios and hierarchies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reinforcement and revitalization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expansion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9" name="Google Shape;459;p29"/>
          <p:cNvSpPr/>
          <p:nvPr/>
        </p:nvSpPr>
        <p:spPr>
          <a:xfrm>
            <a:off x="1814098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460" name="Google Shape;460;p29"/>
          <p:cNvSpPr/>
          <p:nvPr/>
        </p:nvSpPr>
        <p:spPr>
          <a:xfrm>
            <a:off x="4425757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61" name="Google Shape;461;p29"/>
          <p:cNvSpPr/>
          <p:nvPr/>
        </p:nvSpPr>
        <p:spPr>
          <a:xfrm>
            <a:off x="7037415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462" name="Google Shape;462;p29"/>
          <p:cNvSpPr/>
          <p:nvPr/>
        </p:nvSpPr>
        <p:spPr>
          <a:xfrm>
            <a:off x="9649073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463" name="Google Shape;463;p29"/>
          <p:cNvSpPr txBox="1"/>
          <p:nvPr>
            <p:ph type="title"/>
          </p:nvPr>
        </p:nvSpPr>
        <p:spPr>
          <a:xfrm>
            <a:off x="551524" y="610875"/>
            <a:ext cx="107829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Strategic brand management process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0"/>
          <p:cNvSpPr/>
          <p:nvPr/>
        </p:nvSpPr>
        <p:spPr>
          <a:xfrm rot="-5400000">
            <a:off x="-3625" y="2622435"/>
            <a:ext cx="4334400" cy="2611800"/>
          </a:xfrm>
          <a:prstGeom prst="round2SameRect">
            <a:avLst>
              <a:gd fmla="val 6881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30"/>
          <p:cNvSpPr/>
          <p:nvPr/>
        </p:nvSpPr>
        <p:spPr>
          <a:xfrm>
            <a:off x="3478163" y="1761039"/>
            <a:ext cx="2602800" cy="4334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0" name="Google Shape;470;p30"/>
          <p:cNvSpPr/>
          <p:nvPr/>
        </p:nvSpPr>
        <p:spPr>
          <a:xfrm>
            <a:off x="6089822" y="1761039"/>
            <a:ext cx="2611800" cy="4334400"/>
          </a:xfrm>
          <a:prstGeom prst="roundRect">
            <a:avLst>
              <a:gd fmla="val 0" name="adj"/>
            </a:avLst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1" name="Google Shape;471;p30"/>
          <p:cNvSpPr/>
          <p:nvPr/>
        </p:nvSpPr>
        <p:spPr>
          <a:xfrm rot="5400000">
            <a:off x="7856874" y="2617991"/>
            <a:ext cx="4334400" cy="2620500"/>
          </a:xfrm>
          <a:prstGeom prst="round2SameRect">
            <a:avLst>
              <a:gd fmla="val 7236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2" name="Google Shape;472;p30"/>
          <p:cNvSpPr txBox="1"/>
          <p:nvPr/>
        </p:nvSpPr>
        <p:spPr>
          <a:xfrm>
            <a:off x="1136538" y="2077375"/>
            <a:ext cx="2045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Identify and establish brand positioning and values</a:t>
            </a:r>
            <a:endParaRPr b="1" sz="11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3" name="Google Shape;473;p30"/>
          <p:cNvSpPr txBox="1"/>
          <p:nvPr/>
        </p:nvSpPr>
        <p:spPr>
          <a:xfrm>
            <a:off x="1019636" y="4188467"/>
            <a:ext cx="2312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(Pre-launch) brand audit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frame of reference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Points-of-parity and points-of-difference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mantra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Internal brand support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4" name="Google Shape;474;p30"/>
          <p:cNvSpPr txBox="1"/>
          <p:nvPr/>
        </p:nvSpPr>
        <p:spPr>
          <a:xfrm>
            <a:off x="3698626" y="2077375"/>
            <a:ext cx="21618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Plan and implement</a:t>
            </a:r>
            <a:b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brand marketing programs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p30"/>
          <p:cNvSpPr txBox="1"/>
          <p:nvPr/>
        </p:nvSpPr>
        <p:spPr>
          <a:xfrm>
            <a:off x="6471285" y="2077375"/>
            <a:ext cx="18486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Measure and</a:t>
            </a:r>
            <a:b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interpret brand</a:t>
            </a:r>
            <a:b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performance</a:t>
            </a:r>
            <a:endParaRPr b="1"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30"/>
          <p:cNvSpPr txBox="1"/>
          <p:nvPr/>
        </p:nvSpPr>
        <p:spPr>
          <a:xfrm>
            <a:off x="9259455" y="2077375"/>
            <a:ext cx="1529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Grow and sustain brand equity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7" name="Google Shape;477;p30"/>
          <p:cNvSpPr txBox="1"/>
          <p:nvPr/>
        </p:nvSpPr>
        <p:spPr>
          <a:xfrm>
            <a:off x="3631298" y="4188467"/>
            <a:ext cx="2312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elements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marketing activities and programs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Secondary associations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8" name="Google Shape;478;p30"/>
          <p:cNvSpPr txBox="1"/>
          <p:nvPr/>
        </p:nvSpPr>
        <p:spPr>
          <a:xfrm>
            <a:off x="6264135" y="4188467"/>
            <a:ext cx="231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 value chain</a:t>
            </a:r>
            <a:endParaRPr>
              <a:solidFill>
                <a:schemeClr val="lt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 tracking</a:t>
            </a:r>
            <a:endParaRPr>
              <a:solidFill>
                <a:schemeClr val="lt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 equity management system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9" name="Google Shape;479;p30"/>
          <p:cNvSpPr txBox="1"/>
          <p:nvPr/>
        </p:nvSpPr>
        <p:spPr>
          <a:xfrm>
            <a:off x="8875791" y="4188467"/>
            <a:ext cx="2312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Brand-product matrix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portfolios and hierarchies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reinforcement and revitalization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expansion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0" name="Google Shape;480;p30"/>
          <p:cNvSpPr/>
          <p:nvPr/>
        </p:nvSpPr>
        <p:spPr>
          <a:xfrm>
            <a:off x="1814098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481" name="Google Shape;481;p30"/>
          <p:cNvSpPr/>
          <p:nvPr/>
        </p:nvSpPr>
        <p:spPr>
          <a:xfrm>
            <a:off x="4425757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482" name="Google Shape;482;p30"/>
          <p:cNvSpPr/>
          <p:nvPr/>
        </p:nvSpPr>
        <p:spPr>
          <a:xfrm>
            <a:off x="7037415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3" name="Google Shape;483;p30"/>
          <p:cNvSpPr/>
          <p:nvPr/>
        </p:nvSpPr>
        <p:spPr>
          <a:xfrm>
            <a:off x="9649073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484" name="Google Shape;484;p30"/>
          <p:cNvSpPr txBox="1"/>
          <p:nvPr>
            <p:ph type="title"/>
          </p:nvPr>
        </p:nvSpPr>
        <p:spPr>
          <a:xfrm>
            <a:off x="551524" y="610875"/>
            <a:ext cx="107829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Strategic brand management process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1"/>
          <p:cNvSpPr/>
          <p:nvPr/>
        </p:nvSpPr>
        <p:spPr>
          <a:xfrm rot="-5400000">
            <a:off x="-3625" y="2622435"/>
            <a:ext cx="4334400" cy="2611800"/>
          </a:xfrm>
          <a:prstGeom prst="round2SameRect">
            <a:avLst>
              <a:gd fmla="val 6881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31"/>
          <p:cNvSpPr/>
          <p:nvPr/>
        </p:nvSpPr>
        <p:spPr>
          <a:xfrm>
            <a:off x="3478163" y="1761039"/>
            <a:ext cx="2602800" cy="4334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31"/>
          <p:cNvSpPr/>
          <p:nvPr/>
        </p:nvSpPr>
        <p:spPr>
          <a:xfrm>
            <a:off x="6089822" y="1761039"/>
            <a:ext cx="2611800" cy="4334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31"/>
          <p:cNvSpPr/>
          <p:nvPr/>
        </p:nvSpPr>
        <p:spPr>
          <a:xfrm rot="5400000">
            <a:off x="7856874" y="2617991"/>
            <a:ext cx="4334400" cy="2620500"/>
          </a:xfrm>
          <a:prstGeom prst="round2SameRect">
            <a:avLst>
              <a:gd fmla="val 7236" name="adj1"/>
              <a:gd fmla="val 0" name="adj2"/>
            </a:avLst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0400" sx="111000" rotWithShape="0" algn="ctr" dir="5400000" dist="50800" sy="111000">
              <a:srgbClr val="3553D3">
                <a:alpha val="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31"/>
          <p:cNvSpPr txBox="1"/>
          <p:nvPr/>
        </p:nvSpPr>
        <p:spPr>
          <a:xfrm>
            <a:off x="1136538" y="2077375"/>
            <a:ext cx="2045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Identify and establish brand positioning and values</a:t>
            </a:r>
            <a:endParaRPr b="1" sz="11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31"/>
          <p:cNvSpPr txBox="1"/>
          <p:nvPr/>
        </p:nvSpPr>
        <p:spPr>
          <a:xfrm>
            <a:off x="1019636" y="4188467"/>
            <a:ext cx="2312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(Pre-launch) brand audit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frame of reference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Points-of-parity and points-of-difference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mantra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Internal brand support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5" name="Google Shape;495;p31"/>
          <p:cNvSpPr txBox="1"/>
          <p:nvPr/>
        </p:nvSpPr>
        <p:spPr>
          <a:xfrm>
            <a:off x="3698626" y="2077375"/>
            <a:ext cx="21618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Plan and implement</a:t>
            </a:r>
            <a:b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brand marketing programs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31"/>
          <p:cNvSpPr txBox="1"/>
          <p:nvPr/>
        </p:nvSpPr>
        <p:spPr>
          <a:xfrm>
            <a:off x="6471285" y="2077375"/>
            <a:ext cx="18486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Measure and</a:t>
            </a:r>
            <a:b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interpret brand</a:t>
            </a:r>
            <a:b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performance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7" name="Google Shape;497;p31"/>
          <p:cNvSpPr txBox="1"/>
          <p:nvPr/>
        </p:nvSpPr>
        <p:spPr>
          <a:xfrm>
            <a:off x="9259455" y="2077375"/>
            <a:ext cx="1529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Grow and sustain brand equity</a:t>
            </a:r>
            <a:endParaRPr b="1"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8" name="Google Shape;498;p31"/>
          <p:cNvSpPr txBox="1"/>
          <p:nvPr/>
        </p:nvSpPr>
        <p:spPr>
          <a:xfrm>
            <a:off x="3631298" y="4188467"/>
            <a:ext cx="2312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elements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marketing activities and programs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Secondary associations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9" name="Google Shape;499;p31"/>
          <p:cNvSpPr txBox="1"/>
          <p:nvPr/>
        </p:nvSpPr>
        <p:spPr>
          <a:xfrm>
            <a:off x="6264135" y="4188467"/>
            <a:ext cx="231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value chain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tracking</a:t>
            </a:r>
            <a:endParaRPr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equity management system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0" name="Google Shape;500;p31"/>
          <p:cNvSpPr txBox="1"/>
          <p:nvPr/>
        </p:nvSpPr>
        <p:spPr>
          <a:xfrm>
            <a:off x="8875791" y="4188467"/>
            <a:ext cx="2312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Brand-product matrix</a:t>
            </a:r>
            <a:endParaRPr>
              <a:solidFill>
                <a:schemeClr val="lt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 portfolios and hierarchies</a:t>
            </a:r>
            <a:endParaRPr>
              <a:solidFill>
                <a:schemeClr val="lt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 reinforcement and revitalization</a:t>
            </a:r>
            <a:endParaRPr>
              <a:solidFill>
                <a:schemeClr val="lt1"/>
              </a:solidFill>
            </a:endParaRPr>
          </a:p>
          <a:p>
            <a:pPr indent="-17145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 expansion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1" name="Google Shape;501;p31"/>
          <p:cNvSpPr/>
          <p:nvPr/>
        </p:nvSpPr>
        <p:spPr>
          <a:xfrm>
            <a:off x="1814098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502" name="Google Shape;502;p31"/>
          <p:cNvSpPr/>
          <p:nvPr/>
        </p:nvSpPr>
        <p:spPr>
          <a:xfrm>
            <a:off x="4425757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503" name="Google Shape;503;p31"/>
          <p:cNvSpPr/>
          <p:nvPr/>
        </p:nvSpPr>
        <p:spPr>
          <a:xfrm>
            <a:off x="7037415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504" name="Google Shape;504;p31"/>
          <p:cNvSpPr/>
          <p:nvPr/>
        </p:nvSpPr>
        <p:spPr>
          <a:xfrm>
            <a:off x="9649073" y="3128343"/>
            <a:ext cx="720000" cy="72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152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5" name="Google Shape;505;p31"/>
          <p:cNvSpPr txBox="1"/>
          <p:nvPr>
            <p:ph type="title"/>
          </p:nvPr>
        </p:nvSpPr>
        <p:spPr>
          <a:xfrm>
            <a:off x="551524" y="610875"/>
            <a:ext cx="107829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Strategic brand management process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2"/>
          <p:cNvSpPr/>
          <p:nvPr/>
        </p:nvSpPr>
        <p:spPr>
          <a:xfrm>
            <a:off x="10796747" y="5445862"/>
            <a:ext cx="1140118" cy="1140118"/>
          </a:xfrm>
          <a:prstGeom prst="donut">
            <a:avLst>
              <a:gd fmla="val 14487" name="adj"/>
            </a:avLst>
          </a:prstGeom>
          <a:gradFill>
            <a:gsLst>
              <a:gs pos="0">
                <a:srgbClr val="EEEEEE">
                  <a:alpha val="20000"/>
                </a:srgbClr>
              </a:gs>
              <a:gs pos="2000">
                <a:srgbClr val="EEEEEE">
                  <a:alpha val="20000"/>
                </a:srgbClr>
              </a:gs>
              <a:gs pos="100000">
                <a:srgbClr val="7F7F7F">
                  <a:alpha val="0"/>
                </a:srgbClr>
              </a:gs>
            </a:gsLst>
            <a:lin ang="2700000" scaled="0"/>
          </a:gradFill>
          <a:ln>
            <a:noFill/>
          </a:ln>
          <a:effectLst>
            <a:outerShdw blurRad="1270000" rotWithShape="0" algn="tl" dir="2700000" dist="825500">
              <a:srgbClr val="000000">
                <a:alpha val="40000"/>
              </a:srgbClr>
            </a:outerShdw>
          </a:effectLst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11" name="Google Shape;511;p32"/>
          <p:cNvGrpSpPr/>
          <p:nvPr/>
        </p:nvGrpSpPr>
        <p:grpSpPr>
          <a:xfrm>
            <a:off x="8789332" y="-2019224"/>
            <a:ext cx="5628612" cy="5628612"/>
            <a:chOff x="577953" y="535259"/>
            <a:chExt cx="5628612" cy="5628612"/>
          </a:xfrm>
        </p:grpSpPr>
        <p:sp>
          <p:nvSpPr>
            <p:cNvPr id="512" name="Google Shape;512;p32"/>
            <p:cNvSpPr/>
            <p:nvPr/>
          </p:nvSpPr>
          <p:spPr>
            <a:xfrm>
              <a:off x="577953" y="535259"/>
              <a:ext cx="5628612" cy="5628612"/>
            </a:xfrm>
            <a:prstGeom prst="ellipse">
              <a:avLst/>
            </a:prstGeom>
            <a:noFill/>
            <a:ln cap="flat" cmpd="sng" w="19050">
              <a:solidFill>
                <a:schemeClr val="lt1">
                  <a:alpha val="8235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60400" sx="111000" rotWithShape="0" algn="ctr" dir="5400000" dist="50800" sy="111000">
                <a:srgbClr val="3553D3">
                  <a:alpha val="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1458475" y="1148030"/>
              <a:ext cx="4352059" cy="4352059"/>
            </a:xfrm>
            <a:prstGeom prst="ellipse">
              <a:avLst/>
            </a:prstGeom>
            <a:noFill/>
            <a:ln cap="flat" cmpd="sng" w="19050">
              <a:solidFill>
                <a:schemeClr val="lt1">
                  <a:alpha val="8235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60400" sx="111000" rotWithShape="0" algn="ctr" dir="5400000" dist="50800" sy="111000">
                <a:srgbClr val="3553D3">
                  <a:alpha val="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2079677" y="1677911"/>
              <a:ext cx="3111190" cy="3111190"/>
            </a:xfrm>
            <a:prstGeom prst="ellipse">
              <a:avLst/>
            </a:prstGeom>
            <a:noFill/>
            <a:ln cap="flat" cmpd="sng" w="19050">
              <a:solidFill>
                <a:schemeClr val="lt1">
                  <a:alpha val="8235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60400" sx="111000" rotWithShape="0" algn="ctr" dir="5400000" dist="50800" sy="111000">
                <a:srgbClr val="3553D3">
                  <a:alpha val="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2489193" y="2120293"/>
              <a:ext cx="2098287" cy="2098287"/>
            </a:xfrm>
            <a:prstGeom prst="ellipse">
              <a:avLst/>
            </a:prstGeom>
            <a:noFill/>
            <a:ln cap="flat" cmpd="sng" w="19050">
              <a:solidFill>
                <a:schemeClr val="lt1">
                  <a:alpha val="8235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60400" sx="111000" rotWithShape="0" algn="ctr" dir="5400000" dist="50800" sy="111000">
                <a:srgbClr val="3553D3">
                  <a:alpha val="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16" name="Google Shape;516;p32"/>
          <p:cNvSpPr/>
          <p:nvPr/>
        </p:nvSpPr>
        <p:spPr>
          <a:xfrm>
            <a:off x="825194" y="1529961"/>
            <a:ext cx="10541613" cy="4602675"/>
          </a:xfrm>
          <a:prstGeom prst="roundRect">
            <a:avLst>
              <a:gd fmla="val 475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32"/>
          <p:cNvSpPr/>
          <p:nvPr/>
        </p:nvSpPr>
        <p:spPr>
          <a:xfrm>
            <a:off x="1263135" y="2730699"/>
            <a:ext cx="2889486" cy="595249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32"/>
          <p:cNvSpPr/>
          <p:nvPr/>
        </p:nvSpPr>
        <p:spPr>
          <a:xfrm>
            <a:off x="1263135" y="1925788"/>
            <a:ext cx="2889487" cy="595249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9" name="Google Shape;519;p32"/>
          <p:cNvSpPr/>
          <p:nvPr/>
        </p:nvSpPr>
        <p:spPr>
          <a:xfrm>
            <a:off x="1263135" y="3533674"/>
            <a:ext cx="2889486" cy="595249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0" name="Google Shape;520;p32"/>
          <p:cNvSpPr/>
          <p:nvPr/>
        </p:nvSpPr>
        <p:spPr>
          <a:xfrm>
            <a:off x="1263135" y="4336650"/>
            <a:ext cx="2889486" cy="595249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32"/>
          <p:cNvSpPr/>
          <p:nvPr/>
        </p:nvSpPr>
        <p:spPr>
          <a:xfrm>
            <a:off x="1263135" y="5139626"/>
            <a:ext cx="2889487" cy="595249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22" name="Google Shape;522;p32"/>
          <p:cNvCxnSpPr/>
          <p:nvPr/>
        </p:nvCxnSpPr>
        <p:spPr>
          <a:xfrm>
            <a:off x="1673547" y="2614104"/>
            <a:ext cx="9282847" cy="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23" name="Google Shape;523;p32"/>
          <p:cNvCxnSpPr/>
          <p:nvPr/>
        </p:nvCxnSpPr>
        <p:spPr>
          <a:xfrm>
            <a:off x="1673547" y="3424996"/>
            <a:ext cx="9282847" cy="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24" name="Google Shape;524;p32"/>
          <p:cNvCxnSpPr/>
          <p:nvPr/>
        </p:nvCxnSpPr>
        <p:spPr>
          <a:xfrm>
            <a:off x="1673547" y="4224469"/>
            <a:ext cx="9282847" cy="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25" name="Google Shape;525;p32"/>
          <p:cNvCxnSpPr/>
          <p:nvPr/>
        </p:nvCxnSpPr>
        <p:spPr>
          <a:xfrm>
            <a:off x="1673547" y="5035362"/>
            <a:ext cx="9282847" cy="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26" name="Google Shape;526;p32"/>
          <p:cNvSpPr txBox="1"/>
          <p:nvPr/>
        </p:nvSpPr>
        <p:spPr>
          <a:xfrm flipH="1">
            <a:off x="2229294" y="2123384"/>
            <a:ext cx="957167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Target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32"/>
          <p:cNvSpPr txBox="1"/>
          <p:nvPr/>
        </p:nvSpPr>
        <p:spPr>
          <a:xfrm flipH="1">
            <a:off x="1895257" y="2928295"/>
            <a:ext cx="1625241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Unmet Need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32"/>
          <p:cNvSpPr txBox="1"/>
          <p:nvPr/>
        </p:nvSpPr>
        <p:spPr>
          <a:xfrm flipH="1">
            <a:off x="1628027" y="3731271"/>
            <a:ext cx="2159702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Set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9" name="Google Shape;529;p32"/>
          <p:cNvSpPr txBox="1"/>
          <p:nvPr/>
        </p:nvSpPr>
        <p:spPr>
          <a:xfrm flipH="1">
            <a:off x="1785935" y="4534247"/>
            <a:ext cx="1843886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Unique Point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32"/>
          <p:cNvSpPr txBox="1"/>
          <p:nvPr/>
        </p:nvSpPr>
        <p:spPr>
          <a:xfrm flipH="1">
            <a:off x="1443396" y="5337222"/>
            <a:ext cx="2528965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Reason To Believe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32"/>
          <p:cNvSpPr txBox="1"/>
          <p:nvPr/>
        </p:nvSpPr>
        <p:spPr>
          <a:xfrm>
            <a:off x="4623087" y="2137999"/>
            <a:ext cx="4806985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Retail investors with little to no investing experience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2" name="Google Shape;532;p32"/>
          <p:cNvSpPr txBox="1"/>
          <p:nvPr/>
        </p:nvSpPr>
        <p:spPr>
          <a:xfrm>
            <a:off x="4623087" y="2850577"/>
            <a:ext cx="52758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reliable and easy-to-understand platform that allows retail investors to achieve financial gains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3" name="Google Shape;533;p32"/>
          <p:cNvSpPr txBox="1"/>
          <p:nvPr/>
        </p:nvSpPr>
        <p:spPr>
          <a:xfrm>
            <a:off x="4623087" y="3745885"/>
            <a:ext cx="4806985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Traditional financial services agencies and brokers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4" name="Google Shape;534;p32"/>
          <p:cNvSpPr txBox="1"/>
          <p:nvPr/>
        </p:nvSpPr>
        <p:spPr>
          <a:xfrm>
            <a:off x="4623087" y="4548861"/>
            <a:ext cx="4806985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Ease of use and low barrier of entry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5" name="Google Shape;535;p32"/>
          <p:cNvSpPr txBox="1"/>
          <p:nvPr/>
        </p:nvSpPr>
        <p:spPr>
          <a:xfrm>
            <a:off x="4623087" y="5351837"/>
            <a:ext cx="4806985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Transparent UI, language, context, and guidance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6" name="Google Shape;536;p32"/>
          <p:cNvSpPr/>
          <p:nvPr/>
        </p:nvSpPr>
        <p:spPr>
          <a:xfrm>
            <a:off x="11129975" y="-337779"/>
            <a:ext cx="1715025" cy="1715025"/>
          </a:xfrm>
          <a:prstGeom prst="donut">
            <a:avLst>
              <a:gd fmla="val 12914" name="adj"/>
            </a:avLst>
          </a:prstGeom>
          <a:gradFill>
            <a:gsLst>
              <a:gs pos="0">
                <a:srgbClr val="EEEEEE">
                  <a:alpha val="20000"/>
                </a:srgbClr>
              </a:gs>
              <a:gs pos="2000">
                <a:srgbClr val="EEEEEE">
                  <a:alpha val="20000"/>
                </a:srgbClr>
              </a:gs>
              <a:gs pos="100000">
                <a:srgbClr val="7F7F7F">
                  <a:alpha val="0"/>
                </a:srgbClr>
              </a:gs>
            </a:gsLst>
            <a:lin ang="2700000" scaled="0"/>
          </a:gradFill>
          <a:ln>
            <a:noFill/>
          </a:ln>
          <a:effectLst>
            <a:outerShdw blurRad="1270000" rotWithShape="0" algn="tl" dir="2700000" dist="825500">
              <a:srgbClr val="000000">
                <a:alpha val="40000"/>
              </a:srgbClr>
            </a:outerShdw>
          </a:effectLst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32"/>
          <p:cNvSpPr txBox="1"/>
          <p:nvPr>
            <p:ph type="title"/>
          </p:nvPr>
        </p:nvSpPr>
        <p:spPr>
          <a:xfrm>
            <a:off x="551533" y="61088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Brand positioning example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3"/>
          <p:cNvSpPr/>
          <p:nvPr/>
        </p:nvSpPr>
        <p:spPr>
          <a:xfrm>
            <a:off x="551525" y="2665499"/>
            <a:ext cx="11055900" cy="3899700"/>
          </a:xfrm>
          <a:prstGeom prst="roundRect">
            <a:avLst>
              <a:gd fmla="val 475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33"/>
          <p:cNvSpPr txBox="1"/>
          <p:nvPr/>
        </p:nvSpPr>
        <p:spPr>
          <a:xfrm>
            <a:off x="1713449" y="3014125"/>
            <a:ext cx="185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Target Audience</a:t>
            </a:r>
            <a:endParaRPr/>
          </a:p>
        </p:txBody>
      </p:sp>
      <p:sp>
        <p:nvSpPr>
          <p:cNvPr id="544" name="Google Shape;544;p33"/>
          <p:cNvSpPr txBox="1"/>
          <p:nvPr/>
        </p:nvSpPr>
        <p:spPr>
          <a:xfrm>
            <a:off x="1673743" y="3405786"/>
            <a:ext cx="209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Who can you help? Identify 3 to 4 user personas you envision turning to you for solutions. </a:t>
            </a:r>
            <a:endParaRPr/>
          </a:p>
        </p:txBody>
      </p:sp>
      <p:sp>
        <p:nvSpPr>
          <p:cNvPr id="545" name="Google Shape;545;p33"/>
          <p:cNvSpPr txBox="1"/>
          <p:nvPr/>
        </p:nvSpPr>
        <p:spPr>
          <a:xfrm>
            <a:off x="5591848" y="3014125"/>
            <a:ext cx="1190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Solutions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6" name="Google Shape;546;p33"/>
          <p:cNvSpPr txBox="1"/>
          <p:nvPr/>
        </p:nvSpPr>
        <p:spPr>
          <a:xfrm>
            <a:off x="4886123" y="3405780"/>
            <a:ext cx="243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What is your solution to your consumers’ problems? Present the defining elements of your service</a:t>
            </a:r>
            <a:endParaRPr/>
          </a:p>
        </p:txBody>
      </p:sp>
      <p:sp>
        <p:nvSpPr>
          <p:cNvPr id="547" name="Google Shape;547;p33"/>
          <p:cNvSpPr txBox="1"/>
          <p:nvPr/>
        </p:nvSpPr>
        <p:spPr>
          <a:xfrm>
            <a:off x="8551801" y="3014125"/>
            <a:ext cx="200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Unfair Advantage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8" name="Google Shape;548;p33"/>
          <p:cNvSpPr txBox="1"/>
          <p:nvPr/>
        </p:nvSpPr>
        <p:spPr>
          <a:xfrm>
            <a:off x="8302570" y="3405780"/>
            <a:ext cx="2334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How do you stand out from your competitors? Why should consumers have confidence in your service above others?</a:t>
            </a:r>
            <a:endParaRPr/>
          </a:p>
        </p:txBody>
      </p:sp>
      <p:sp>
        <p:nvSpPr>
          <p:cNvPr id="549" name="Google Shape;549;p33"/>
          <p:cNvSpPr txBox="1"/>
          <p:nvPr/>
        </p:nvSpPr>
        <p:spPr>
          <a:xfrm>
            <a:off x="2140649" y="4901450"/>
            <a:ext cx="1000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0" name="Google Shape;550;p33"/>
          <p:cNvSpPr txBox="1"/>
          <p:nvPr/>
        </p:nvSpPr>
        <p:spPr>
          <a:xfrm>
            <a:off x="1621807" y="5293105"/>
            <a:ext cx="220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What is the crucial problem your consumers face? Succinctly capture their frustration.</a:t>
            </a:r>
            <a:endParaRPr/>
          </a:p>
        </p:txBody>
      </p:sp>
      <p:sp>
        <p:nvSpPr>
          <p:cNvPr id="551" name="Google Shape;551;p33"/>
          <p:cNvSpPr txBox="1"/>
          <p:nvPr/>
        </p:nvSpPr>
        <p:spPr>
          <a:xfrm>
            <a:off x="5226375" y="4901450"/>
            <a:ext cx="185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Reason To Believe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2" name="Google Shape;552;p33"/>
          <p:cNvSpPr txBox="1"/>
          <p:nvPr/>
        </p:nvSpPr>
        <p:spPr>
          <a:xfrm>
            <a:off x="4859272" y="5293108"/>
            <a:ext cx="2487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How will you deliver on your advantage for consumers? Hone in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on the most compelling evidence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to support this message.</a:t>
            </a:r>
            <a:endParaRPr/>
          </a:p>
        </p:txBody>
      </p:sp>
      <p:sp>
        <p:nvSpPr>
          <p:cNvPr id="553" name="Google Shape;553;p33"/>
          <p:cNvSpPr txBox="1"/>
          <p:nvPr/>
        </p:nvSpPr>
        <p:spPr>
          <a:xfrm>
            <a:off x="8542175" y="4901425"/>
            <a:ext cx="200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Market Landscape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4" name="Google Shape;554;p33"/>
          <p:cNvSpPr txBox="1"/>
          <p:nvPr/>
        </p:nvSpPr>
        <p:spPr>
          <a:xfrm>
            <a:off x="8274776" y="5300550"/>
            <a:ext cx="2487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How would you evaluate the market for your brand product or service? Consider the alternatives customers may have</a:t>
            </a:r>
            <a:endParaRPr/>
          </a:p>
        </p:txBody>
      </p:sp>
      <p:sp>
        <p:nvSpPr>
          <p:cNvPr id="555" name="Google Shape;555;p33"/>
          <p:cNvSpPr/>
          <p:nvPr/>
        </p:nvSpPr>
        <p:spPr>
          <a:xfrm>
            <a:off x="0" y="1228395"/>
            <a:ext cx="12192000" cy="132557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p33"/>
          <p:cNvSpPr txBox="1"/>
          <p:nvPr/>
        </p:nvSpPr>
        <p:spPr>
          <a:xfrm>
            <a:off x="872218" y="1565325"/>
            <a:ext cx="688876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For the</a:t>
            </a:r>
            <a:endParaRPr/>
          </a:p>
        </p:txBody>
      </p:sp>
      <p:sp>
        <p:nvSpPr>
          <p:cNvPr id="557" name="Google Shape;557;p33"/>
          <p:cNvSpPr/>
          <p:nvPr/>
        </p:nvSpPr>
        <p:spPr>
          <a:xfrm>
            <a:off x="1529916" y="1495657"/>
            <a:ext cx="2066563" cy="324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Target Audience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8" name="Google Shape;558;p33"/>
          <p:cNvSpPr txBox="1"/>
          <p:nvPr/>
        </p:nvSpPr>
        <p:spPr>
          <a:xfrm>
            <a:off x="3724860" y="1565325"/>
            <a:ext cx="1151007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who has this</a:t>
            </a:r>
            <a:endParaRPr/>
          </a:p>
        </p:txBody>
      </p:sp>
      <p:sp>
        <p:nvSpPr>
          <p:cNvPr id="559" name="Google Shape;559;p33"/>
          <p:cNvSpPr/>
          <p:nvPr/>
        </p:nvSpPr>
        <p:spPr>
          <a:xfrm>
            <a:off x="4730501" y="1495657"/>
            <a:ext cx="2306759" cy="324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0" name="Google Shape;560;p33"/>
          <p:cNvSpPr txBox="1"/>
          <p:nvPr/>
        </p:nvSpPr>
        <p:spPr>
          <a:xfrm>
            <a:off x="7178920" y="1565325"/>
            <a:ext cx="2359633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, your company provides this</a:t>
            </a:r>
            <a:endParaRPr/>
          </a:p>
        </p:txBody>
      </p:sp>
      <p:sp>
        <p:nvSpPr>
          <p:cNvPr id="561" name="Google Shape;561;p33"/>
          <p:cNvSpPr/>
          <p:nvPr/>
        </p:nvSpPr>
        <p:spPr>
          <a:xfrm>
            <a:off x="9551430" y="1495657"/>
            <a:ext cx="1944570" cy="324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2" name="Google Shape;562;p33"/>
          <p:cNvSpPr txBox="1"/>
          <p:nvPr/>
        </p:nvSpPr>
        <p:spPr>
          <a:xfrm>
            <a:off x="596770" y="2032371"/>
            <a:ext cx="1438799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Different from the</a:t>
            </a:r>
            <a:endParaRPr/>
          </a:p>
        </p:txBody>
      </p:sp>
      <p:sp>
        <p:nvSpPr>
          <p:cNvPr id="563" name="Google Shape;563;p33"/>
          <p:cNvSpPr/>
          <p:nvPr/>
        </p:nvSpPr>
        <p:spPr>
          <a:xfrm>
            <a:off x="2046643" y="1962703"/>
            <a:ext cx="2337092" cy="324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Market Competitors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4" name="Google Shape;564;p33"/>
          <p:cNvSpPr txBox="1"/>
          <p:nvPr/>
        </p:nvSpPr>
        <p:spPr>
          <a:xfrm>
            <a:off x="4509284" y="2032371"/>
            <a:ext cx="1438799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, you have this</a:t>
            </a:r>
            <a:endParaRPr/>
          </a:p>
        </p:txBody>
      </p:sp>
      <p:sp>
        <p:nvSpPr>
          <p:cNvPr id="565" name="Google Shape;565;p33"/>
          <p:cNvSpPr/>
          <p:nvPr/>
        </p:nvSpPr>
        <p:spPr>
          <a:xfrm>
            <a:off x="5680952" y="1962703"/>
            <a:ext cx="2280416" cy="324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Advantage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6" name="Google Shape;566;p33"/>
          <p:cNvSpPr txBox="1"/>
          <p:nvPr/>
        </p:nvSpPr>
        <p:spPr>
          <a:xfrm>
            <a:off x="8086702" y="2032371"/>
            <a:ext cx="1438799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by providing this</a:t>
            </a:r>
            <a:endParaRPr/>
          </a:p>
        </p:txBody>
      </p:sp>
      <p:sp>
        <p:nvSpPr>
          <p:cNvPr id="567" name="Google Shape;567;p33"/>
          <p:cNvSpPr/>
          <p:nvPr/>
        </p:nvSpPr>
        <p:spPr>
          <a:xfrm>
            <a:off x="9437101" y="1962703"/>
            <a:ext cx="2170394" cy="324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Reason To Believe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8" name="Google Shape;568;p33"/>
          <p:cNvSpPr txBox="1"/>
          <p:nvPr>
            <p:ph type="title"/>
          </p:nvPr>
        </p:nvSpPr>
        <p:spPr>
          <a:xfrm>
            <a:off x="551533" y="61088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Brand positioning canvas</a:t>
            </a:r>
            <a:endParaRPr/>
          </a:p>
        </p:txBody>
      </p:sp>
      <p:cxnSp>
        <p:nvCxnSpPr>
          <p:cNvPr id="569" name="Google Shape;569;p33"/>
          <p:cNvCxnSpPr/>
          <p:nvPr/>
        </p:nvCxnSpPr>
        <p:spPr>
          <a:xfrm>
            <a:off x="1242283" y="4584618"/>
            <a:ext cx="9999600" cy="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70" name="Google Shape;570;p33"/>
          <p:cNvCxnSpPr/>
          <p:nvPr/>
        </p:nvCxnSpPr>
        <p:spPr>
          <a:xfrm>
            <a:off x="7843475" y="2939275"/>
            <a:ext cx="0" cy="341430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71" name="Google Shape;571;p33"/>
          <p:cNvCxnSpPr/>
          <p:nvPr/>
        </p:nvCxnSpPr>
        <p:spPr>
          <a:xfrm>
            <a:off x="4334625" y="2939275"/>
            <a:ext cx="0" cy="341430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4"/>
          <p:cNvSpPr txBox="1"/>
          <p:nvPr>
            <p:ph type="title"/>
          </p:nvPr>
        </p:nvSpPr>
        <p:spPr>
          <a:xfrm>
            <a:off x="551533" y="61088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</a:t>
            </a:r>
            <a:r>
              <a:rPr lang="en-US"/>
              <a:t>rand positioning statement</a:t>
            </a:r>
            <a:endParaRPr/>
          </a:p>
        </p:txBody>
      </p:sp>
      <p:sp>
        <p:nvSpPr>
          <p:cNvPr id="577" name="Google Shape;577;p34"/>
          <p:cNvSpPr/>
          <p:nvPr/>
        </p:nvSpPr>
        <p:spPr>
          <a:xfrm flipH="1" rot="-5400000">
            <a:off x="-2537694" y="3228570"/>
            <a:ext cx="6480000" cy="22857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2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34"/>
          <p:cNvSpPr/>
          <p:nvPr/>
        </p:nvSpPr>
        <p:spPr>
          <a:xfrm flipH="1" rot="-5400000">
            <a:off x="-1973194" y="2329692"/>
            <a:ext cx="5040000" cy="22857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2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34"/>
          <p:cNvSpPr/>
          <p:nvPr/>
        </p:nvSpPr>
        <p:spPr>
          <a:xfrm>
            <a:off x="645449" y="5181782"/>
            <a:ext cx="108000" cy="108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0" name="Google Shape;580;p34"/>
          <p:cNvSpPr/>
          <p:nvPr/>
        </p:nvSpPr>
        <p:spPr>
          <a:xfrm>
            <a:off x="489464" y="3091950"/>
            <a:ext cx="108000" cy="108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1" name="Google Shape;581;p34"/>
          <p:cNvSpPr/>
          <p:nvPr/>
        </p:nvSpPr>
        <p:spPr>
          <a:xfrm>
            <a:off x="954398" y="1528873"/>
            <a:ext cx="1275600" cy="45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2" name="Google Shape;582;p34"/>
          <p:cNvSpPr txBox="1"/>
          <p:nvPr/>
        </p:nvSpPr>
        <p:spPr>
          <a:xfrm>
            <a:off x="2609527" y="1670625"/>
            <a:ext cx="872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Company XYZ</a:t>
            </a:r>
            <a:endParaRPr/>
          </a:p>
        </p:txBody>
      </p:sp>
      <p:sp>
        <p:nvSpPr>
          <p:cNvPr id="583" name="Google Shape;583;p34"/>
          <p:cNvSpPr/>
          <p:nvPr/>
        </p:nvSpPr>
        <p:spPr>
          <a:xfrm>
            <a:off x="954398" y="2205918"/>
            <a:ext cx="1275600" cy="45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4" name="Google Shape;584;p34"/>
          <p:cNvSpPr txBox="1"/>
          <p:nvPr/>
        </p:nvSpPr>
        <p:spPr>
          <a:xfrm>
            <a:off x="2609527" y="2347669"/>
            <a:ext cx="872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Financial technology application</a:t>
            </a:r>
            <a:endParaRPr/>
          </a:p>
        </p:txBody>
      </p:sp>
      <p:sp>
        <p:nvSpPr>
          <p:cNvPr id="585" name="Google Shape;585;p34"/>
          <p:cNvSpPr/>
          <p:nvPr/>
        </p:nvSpPr>
        <p:spPr>
          <a:xfrm>
            <a:off x="954400" y="2882976"/>
            <a:ext cx="1275600" cy="45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 help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6" name="Google Shape;586;p34"/>
          <p:cNvSpPr txBox="1"/>
          <p:nvPr/>
        </p:nvSpPr>
        <p:spPr>
          <a:xfrm>
            <a:off x="2609527" y="3003886"/>
            <a:ext cx="8720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Retail investors generate wealth and achieve financial gains</a:t>
            </a:r>
            <a:endParaRPr/>
          </a:p>
        </p:txBody>
      </p:sp>
      <p:sp>
        <p:nvSpPr>
          <p:cNvPr id="587" name="Google Shape;587;p34"/>
          <p:cNvSpPr/>
          <p:nvPr/>
        </p:nvSpPr>
        <p:spPr>
          <a:xfrm>
            <a:off x="954398" y="3560050"/>
            <a:ext cx="1275600" cy="45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8" name="Google Shape;588;p34"/>
          <p:cNvSpPr txBox="1"/>
          <p:nvPr/>
        </p:nvSpPr>
        <p:spPr>
          <a:xfrm>
            <a:off x="2609524" y="3701811"/>
            <a:ext cx="872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service provider that charges no fee</a:t>
            </a:r>
            <a:endParaRPr/>
          </a:p>
        </p:txBody>
      </p:sp>
      <p:sp>
        <p:nvSpPr>
          <p:cNvPr id="589" name="Google Shape;589;p34"/>
          <p:cNvSpPr/>
          <p:nvPr/>
        </p:nvSpPr>
        <p:spPr>
          <a:xfrm>
            <a:off x="954398" y="4237125"/>
            <a:ext cx="1275600" cy="45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0" name="Google Shape;590;p34"/>
          <p:cNvSpPr txBox="1"/>
          <p:nvPr/>
        </p:nvSpPr>
        <p:spPr>
          <a:xfrm>
            <a:off x="2609524" y="4337129"/>
            <a:ext cx="872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Have developed a system that is trusted and transparent</a:t>
            </a:r>
            <a:endParaRPr/>
          </a:p>
        </p:txBody>
      </p:sp>
      <p:sp>
        <p:nvSpPr>
          <p:cNvPr id="591" name="Google Shape;591;p34"/>
          <p:cNvSpPr/>
          <p:nvPr/>
        </p:nvSpPr>
        <p:spPr>
          <a:xfrm>
            <a:off x="954400" y="4914200"/>
            <a:ext cx="1275600" cy="1286700"/>
          </a:xfrm>
          <a:prstGeom prst="roundRect">
            <a:avLst>
              <a:gd fmla="val 648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Clients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us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ecause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2" name="Google Shape;592;p34"/>
          <p:cNvSpPr txBox="1"/>
          <p:nvPr/>
        </p:nvSpPr>
        <p:spPr>
          <a:xfrm>
            <a:off x="2609524" y="4914200"/>
            <a:ext cx="87204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Our simple, uncluttered UI allows them to find critical information and be informed enough to make financial decisions</a:t>
            </a:r>
            <a:endParaRPr/>
          </a:p>
          <a:p>
            <a:pPr indent="-171450" lvl="0" marL="17145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 do not push financial products to make commissions</a:t>
            </a:r>
            <a:endParaRPr/>
          </a:p>
          <a:p>
            <a:pPr indent="-171450" lvl="0" marL="17145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 provide instant feedback and trading confirmation</a:t>
            </a:r>
            <a:endParaRPr/>
          </a:p>
          <a:p>
            <a:pPr indent="-171450" lvl="0" marL="17145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 are easy-to-use and have a low barrier to entry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425450" y="1255950"/>
            <a:ext cx="11113800" cy="5120400"/>
          </a:xfrm>
          <a:prstGeom prst="roundRect">
            <a:avLst>
              <a:gd fmla="val 4478" name="adj"/>
            </a:avLst>
          </a:prstGeom>
          <a:solidFill>
            <a:srgbClr val="FFFFFF"/>
          </a:solidFill>
          <a:ln>
            <a:noFill/>
          </a:ln>
          <a:effectLst>
            <a:outerShdw blurRad="304800" sx="101000" rotWithShape="0" algn="ctr" dir="5400000" dist="50800" sy="101000">
              <a:srgbClr val="BFBFBF">
                <a:alpha val="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934897" y="4540942"/>
            <a:ext cx="2841915" cy="472861"/>
          </a:xfrm>
          <a:prstGeom prst="stripedRightArrow">
            <a:avLst>
              <a:gd fmla="val 50000" name="adj1"/>
              <a:gd fmla="val 67590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1184431" y="5046960"/>
            <a:ext cx="18282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Aligns with yearly goals but adjusts at-least quarterly to reflect evolving priorities</a:t>
            </a:r>
            <a:endParaRPr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934897" y="3326403"/>
            <a:ext cx="2841900" cy="472800"/>
          </a:xfrm>
          <a:prstGeom prst="stripedRightArrow">
            <a:avLst>
              <a:gd fmla="val 50000" name="adj1"/>
              <a:gd fmla="val 67590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1184431" y="3846906"/>
            <a:ext cx="18282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Refreshes every 12 to 24 months, depending on market dynamics</a:t>
            </a:r>
            <a:endParaRPr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934897" y="2108809"/>
            <a:ext cx="2841900" cy="472800"/>
          </a:xfrm>
          <a:prstGeom prst="stripedRightArrow">
            <a:avLst>
              <a:gd fmla="val 50000" name="adj1"/>
              <a:gd fmla="val 67590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184431" y="2646852"/>
            <a:ext cx="18282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Highly consistent from</a:t>
            </a:r>
            <a:endParaRPr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year to year, with</a:t>
            </a:r>
            <a:endParaRPr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periodic refinements</a:t>
            </a:r>
            <a:endParaRPr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9"/>
          <p:cNvSpPr/>
          <p:nvPr/>
        </p:nvSpPr>
        <p:spPr>
          <a:xfrm flipH="1">
            <a:off x="8425821" y="4540205"/>
            <a:ext cx="2841915" cy="472861"/>
          </a:xfrm>
          <a:prstGeom prst="stripedRightArrow">
            <a:avLst>
              <a:gd fmla="val 50000" name="adj1"/>
              <a:gd fmla="val 67590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9190140" y="5046222"/>
            <a:ext cx="2077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Campaign, tactics, messaging, proof points and touch points</a:t>
            </a:r>
            <a:endParaRPr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19"/>
          <p:cNvSpPr/>
          <p:nvPr/>
        </p:nvSpPr>
        <p:spPr>
          <a:xfrm flipH="1">
            <a:off x="8425821" y="3325666"/>
            <a:ext cx="2841915" cy="472861"/>
          </a:xfrm>
          <a:prstGeom prst="stripedRightArrow">
            <a:avLst>
              <a:gd fmla="val 50000" name="adj1"/>
              <a:gd fmla="val 67590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9190140" y="3846168"/>
            <a:ext cx="18282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Target segments, market-specific positioning, key marketing messages</a:t>
            </a:r>
            <a:endParaRPr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19"/>
          <p:cNvSpPr/>
          <p:nvPr/>
        </p:nvSpPr>
        <p:spPr>
          <a:xfrm flipH="1">
            <a:off x="8425821" y="2108072"/>
            <a:ext cx="2841915" cy="472861"/>
          </a:xfrm>
          <a:prstGeom prst="stripedRightArrow">
            <a:avLst>
              <a:gd fmla="val 50000" name="adj1"/>
              <a:gd fmla="val 67590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9190140" y="2646114"/>
            <a:ext cx="18282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Mission &amp; value proposition, core values, brand voice, personality &amp; positioning</a:t>
            </a:r>
            <a:endParaRPr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184431" y="1734732"/>
            <a:ext cx="1828061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Time Frame</a:t>
            </a:r>
            <a:endParaRPr b="1" sz="16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9190139" y="1734732"/>
            <a:ext cx="22930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Tools &amp; Artifacts</a:t>
            </a:r>
            <a:endParaRPr b="1" sz="16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0" name="Google Shape;150;p19"/>
          <p:cNvGrpSpPr/>
          <p:nvPr/>
        </p:nvGrpSpPr>
        <p:grpSpPr>
          <a:xfrm>
            <a:off x="3983193" y="3357184"/>
            <a:ext cx="4225614" cy="2928390"/>
            <a:chOff x="3983193" y="3357184"/>
            <a:chExt cx="4225614" cy="2928390"/>
          </a:xfrm>
        </p:grpSpPr>
        <p:sp>
          <p:nvSpPr>
            <p:cNvPr id="151" name="Google Shape;151;p19"/>
            <p:cNvSpPr/>
            <p:nvPr/>
          </p:nvSpPr>
          <p:spPr>
            <a:xfrm>
              <a:off x="3983193" y="4674892"/>
              <a:ext cx="4225613" cy="1607374"/>
            </a:xfrm>
            <a:custGeom>
              <a:rect b="b" l="l" r="r" t="t"/>
              <a:pathLst>
                <a:path extrusionOk="0" h="595" w="2073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noFill/>
            <a:ln cap="rnd" cmpd="sng" w="19050">
              <a:solidFill>
                <a:srgbClr val="BFBFB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3983194" y="3357184"/>
              <a:ext cx="4225613" cy="1607374"/>
            </a:xfrm>
            <a:custGeom>
              <a:rect b="b" l="l" r="r" t="t"/>
              <a:pathLst>
                <a:path extrusionOk="0" h="595" w="2073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rgbClr val="BFBFBF"/>
            </a:solidFill>
            <a:ln cap="flat" cmpd="sng" w="190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3983194" y="4170323"/>
              <a:ext cx="2115864" cy="2115250"/>
            </a:xfrm>
            <a:custGeom>
              <a:rect b="b" l="l" r="r" t="t"/>
              <a:pathLst>
                <a:path extrusionOk="0" h="783" w="1038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noFill/>
            <a:ln cap="flat" cmpd="sng" w="190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6094981" y="4170324"/>
              <a:ext cx="2113826" cy="2115250"/>
            </a:xfrm>
            <a:custGeom>
              <a:rect b="b" l="l" r="r" t="t"/>
              <a:pathLst>
                <a:path extrusionOk="0" h="783" w="1037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noFill/>
            <a:ln cap="flat" cmpd="sng" w="190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5" name="Google Shape;155;p19"/>
          <p:cNvGrpSpPr/>
          <p:nvPr/>
        </p:nvGrpSpPr>
        <p:grpSpPr>
          <a:xfrm>
            <a:off x="4482603" y="2452193"/>
            <a:ext cx="3226795" cy="2236815"/>
            <a:chOff x="4482603" y="2452193"/>
            <a:chExt cx="3226795" cy="2236815"/>
          </a:xfrm>
        </p:grpSpPr>
        <p:sp>
          <p:nvSpPr>
            <p:cNvPr id="156" name="Google Shape;156;p19"/>
            <p:cNvSpPr/>
            <p:nvPr/>
          </p:nvSpPr>
          <p:spPr>
            <a:xfrm>
              <a:off x="4482603" y="2452193"/>
              <a:ext cx="3226795" cy="1226466"/>
            </a:xfrm>
            <a:custGeom>
              <a:rect b="b" l="l" r="r" t="t"/>
              <a:pathLst>
                <a:path extrusionOk="0" h="454" w="1583">
                  <a:moveTo>
                    <a:pt x="1583" y="230"/>
                  </a:moveTo>
                  <a:lnTo>
                    <a:pt x="791" y="454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791" y="0"/>
                  </a:lnTo>
                  <a:lnTo>
                    <a:pt x="1583" y="225"/>
                  </a:lnTo>
                  <a:lnTo>
                    <a:pt x="1583" y="230"/>
                  </a:lnTo>
                  <a:close/>
                </a:path>
              </a:pathLst>
            </a:custGeom>
            <a:solidFill>
              <a:srgbClr val="7F7F7F"/>
            </a:solidFill>
            <a:ln cap="flat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4482603" y="3073530"/>
              <a:ext cx="1612378" cy="1615478"/>
            </a:xfrm>
            <a:custGeom>
              <a:rect b="b" l="l" r="r" t="t"/>
              <a:pathLst>
                <a:path extrusionOk="0" h="598" w="791">
                  <a:moveTo>
                    <a:pt x="791" y="598"/>
                  </a:moveTo>
                  <a:lnTo>
                    <a:pt x="0" y="373"/>
                  </a:lnTo>
                  <a:lnTo>
                    <a:pt x="0" y="0"/>
                  </a:lnTo>
                  <a:lnTo>
                    <a:pt x="791" y="224"/>
                  </a:lnTo>
                  <a:lnTo>
                    <a:pt x="791" y="598"/>
                  </a:lnTo>
                  <a:close/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6094981" y="3073530"/>
              <a:ext cx="1614417" cy="1615478"/>
            </a:xfrm>
            <a:custGeom>
              <a:rect b="b" l="l" r="r" t="t"/>
              <a:pathLst>
                <a:path extrusionOk="0" h="598" w="792">
                  <a:moveTo>
                    <a:pt x="792" y="373"/>
                  </a:moveTo>
                  <a:lnTo>
                    <a:pt x="0" y="598"/>
                  </a:lnTo>
                  <a:lnTo>
                    <a:pt x="0" y="224"/>
                  </a:lnTo>
                  <a:lnTo>
                    <a:pt x="792" y="0"/>
                  </a:lnTo>
                  <a:lnTo>
                    <a:pt x="792" y="373"/>
                  </a:lnTo>
                  <a:close/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9" name="Google Shape;159;p19"/>
          <p:cNvGrpSpPr/>
          <p:nvPr/>
        </p:nvGrpSpPr>
        <p:grpSpPr>
          <a:xfrm>
            <a:off x="4876015" y="1576723"/>
            <a:ext cx="2456278" cy="1847998"/>
            <a:chOff x="4876015" y="1576723"/>
            <a:chExt cx="2456278" cy="1847998"/>
          </a:xfrm>
        </p:grpSpPr>
        <p:sp>
          <p:nvSpPr>
            <p:cNvPr id="160" name="Google Shape;160;p19"/>
            <p:cNvSpPr/>
            <p:nvPr/>
          </p:nvSpPr>
          <p:spPr>
            <a:xfrm>
              <a:off x="4876015" y="2092796"/>
              <a:ext cx="1229158" cy="1331925"/>
            </a:xfrm>
            <a:custGeom>
              <a:rect b="b" l="l" r="r" t="t"/>
              <a:pathLst>
                <a:path extrusionOk="0" h="455" w="603">
                  <a:moveTo>
                    <a:pt x="603" y="455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603" y="171"/>
                  </a:lnTo>
                  <a:lnTo>
                    <a:pt x="603" y="455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6103135" y="2092796"/>
              <a:ext cx="1229158" cy="1331925"/>
            </a:xfrm>
            <a:custGeom>
              <a:rect b="b" l="l" r="r" t="t"/>
              <a:pathLst>
                <a:path extrusionOk="0" h="455" w="603">
                  <a:moveTo>
                    <a:pt x="603" y="284"/>
                  </a:moveTo>
                  <a:lnTo>
                    <a:pt x="0" y="455"/>
                  </a:lnTo>
                  <a:lnTo>
                    <a:pt x="0" y="171"/>
                  </a:lnTo>
                  <a:lnTo>
                    <a:pt x="603" y="0"/>
                  </a:lnTo>
                  <a:lnTo>
                    <a:pt x="603" y="284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4876015" y="1576723"/>
              <a:ext cx="2456278" cy="1012848"/>
            </a:xfrm>
            <a:custGeom>
              <a:rect b="b" l="l" r="r" t="t"/>
              <a:pathLst>
                <a:path extrusionOk="0" h="346" w="1205">
                  <a:moveTo>
                    <a:pt x="1205" y="175"/>
                  </a:moveTo>
                  <a:lnTo>
                    <a:pt x="602" y="346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603" y="0"/>
                  </a:lnTo>
                  <a:lnTo>
                    <a:pt x="1205" y="171"/>
                  </a:lnTo>
                  <a:lnTo>
                    <a:pt x="1205" y="175"/>
                  </a:lnTo>
                  <a:close/>
                </a:path>
              </a:pathLst>
            </a:custGeom>
            <a:solidFill>
              <a:srgbClr val="262626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3" name="Google Shape;163;p19"/>
          <p:cNvSpPr/>
          <p:nvPr/>
        </p:nvSpPr>
        <p:spPr>
          <a:xfrm>
            <a:off x="5352461" y="5311960"/>
            <a:ext cx="1476187" cy="528044"/>
          </a:xfrm>
          <a:prstGeom prst="roundRect">
            <a:avLst>
              <a:gd fmla="val 16667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MESSAGING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5352461" y="3799446"/>
            <a:ext cx="1476187" cy="528044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MARKETING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5352460" y="2726267"/>
            <a:ext cx="1476187" cy="52804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19"/>
          <p:cNvSpPr txBox="1"/>
          <p:nvPr>
            <p:ph type="title"/>
          </p:nvPr>
        </p:nvSpPr>
        <p:spPr>
          <a:xfrm>
            <a:off x="551524" y="610875"/>
            <a:ext cx="9820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H</a:t>
            </a:r>
            <a:r>
              <a:rPr lang="en-US"/>
              <a:t>ow brand strategy aligns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/>
          <p:nvPr/>
        </p:nvSpPr>
        <p:spPr>
          <a:xfrm>
            <a:off x="1115899" y="1254642"/>
            <a:ext cx="6776075" cy="2094614"/>
          </a:xfrm>
          <a:prstGeom prst="roundRect">
            <a:avLst>
              <a:gd fmla="val 5743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1115899" y="3934476"/>
            <a:ext cx="6776075" cy="704141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Brand Positioning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1115899" y="5202070"/>
            <a:ext cx="6776075" cy="70414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Value Proposition + Supporting Points</a:t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1350997" y="1588844"/>
            <a:ext cx="1484332" cy="1475552"/>
          </a:xfrm>
          <a:prstGeom prst="roundRect">
            <a:avLst>
              <a:gd fmla="val 9321" name="adj"/>
            </a:avLst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Offering</a:t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2958179" y="1588844"/>
            <a:ext cx="1484332" cy="1475552"/>
          </a:xfrm>
          <a:prstGeom prst="roundRect">
            <a:avLst>
              <a:gd fmla="val 9321" name="adj"/>
            </a:avLst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Audience</a:t>
            </a:r>
            <a:endParaRPr/>
          </a:p>
          <a:p>
            <a:pPr indent="0" lvl="0" marL="0" marR="0" rtl="0" algn="ctr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Needs</a:t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4565361" y="1588844"/>
            <a:ext cx="1484332" cy="1475552"/>
          </a:xfrm>
          <a:prstGeom prst="roundRect">
            <a:avLst>
              <a:gd fmla="val 9321" name="adj"/>
            </a:avLst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Defendable Strengths</a:t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6172543" y="1588844"/>
            <a:ext cx="1484332" cy="1475552"/>
          </a:xfrm>
          <a:prstGeom prst="roundRect">
            <a:avLst>
              <a:gd fmla="val 9321" name="adj"/>
            </a:avLst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Core Brand</a:t>
            </a:r>
            <a:endParaRPr/>
          </a:p>
          <a:p>
            <a:pPr indent="0" lvl="0" marL="0" marR="0" rtl="0" algn="ctr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Values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8734600" y="2730400"/>
            <a:ext cx="23991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Brand Positioning Model</a:t>
            </a:r>
            <a:endParaRPr b="1" sz="2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9" name="Google Shape;179;p20"/>
          <p:cNvGrpSpPr/>
          <p:nvPr/>
        </p:nvGrpSpPr>
        <p:grpSpPr>
          <a:xfrm flipH="1" rot="10800000">
            <a:off x="1973665" y="3459646"/>
            <a:ext cx="304467" cy="314912"/>
            <a:chOff x="2281151" y="2761528"/>
            <a:chExt cx="1657802" cy="1714678"/>
          </a:xfrm>
        </p:grpSpPr>
        <p:sp>
          <p:nvSpPr>
            <p:cNvPr id="180" name="Google Shape;180;p20"/>
            <p:cNvSpPr/>
            <p:nvPr/>
          </p:nvSpPr>
          <p:spPr>
            <a:xfrm>
              <a:off x="2281151" y="3555835"/>
              <a:ext cx="1657802" cy="920371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3"/>
                    <a:pt x="566119" y="1473675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79"/>
                    <a:pt x="2382832" y="1558422"/>
                    <a:pt x="2459767" y="1558422"/>
                  </a:cubicBezTo>
                  <a:cubicBezTo>
                    <a:pt x="2560422" y="1558422"/>
                    <a:pt x="2660499" y="1514744"/>
                    <a:pt x="2729051" y="1430578"/>
                  </a:cubicBezTo>
                  <a:cubicBezTo>
                    <a:pt x="2850240" y="1281909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689"/>
                  </a:lnTo>
                  <a:cubicBezTo>
                    <a:pt x="-20747" y="1056591"/>
                    <a:pt x="-43019" y="1275253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2281151" y="2761528"/>
              <a:ext cx="1657802" cy="920374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6"/>
                    <a:pt x="566119" y="1473674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82"/>
                    <a:pt x="2382832" y="1558422"/>
                    <a:pt x="2459767" y="1558422"/>
                  </a:cubicBezTo>
                  <a:cubicBezTo>
                    <a:pt x="2560422" y="1558422"/>
                    <a:pt x="2660499" y="1514746"/>
                    <a:pt x="2729051" y="1430578"/>
                  </a:cubicBezTo>
                  <a:cubicBezTo>
                    <a:pt x="2850240" y="1281912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400"/>
                  </a:lnTo>
                  <a:cubicBezTo>
                    <a:pt x="-20747" y="1056591"/>
                    <a:pt x="-43019" y="1275256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2" name="Google Shape;182;p20"/>
          <p:cNvGrpSpPr/>
          <p:nvPr/>
        </p:nvGrpSpPr>
        <p:grpSpPr>
          <a:xfrm flipH="1" rot="10800000">
            <a:off x="3564655" y="3459646"/>
            <a:ext cx="304467" cy="314912"/>
            <a:chOff x="2281151" y="2761528"/>
            <a:chExt cx="1657802" cy="1714678"/>
          </a:xfrm>
        </p:grpSpPr>
        <p:sp>
          <p:nvSpPr>
            <p:cNvPr id="183" name="Google Shape;183;p20"/>
            <p:cNvSpPr/>
            <p:nvPr/>
          </p:nvSpPr>
          <p:spPr>
            <a:xfrm>
              <a:off x="2281151" y="3555835"/>
              <a:ext cx="1657802" cy="920371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3"/>
                    <a:pt x="566119" y="1473675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79"/>
                    <a:pt x="2382832" y="1558422"/>
                    <a:pt x="2459767" y="1558422"/>
                  </a:cubicBezTo>
                  <a:cubicBezTo>
                    <a:pt x="2560422" y="1558422"/>
                    <a:pt x="2660499" y="1514744"/>
                    <a:pt x="2729051" y="1430578"/>
                  </a:cubicBezTo>
                  <a:cubicBezTo>
                    <a:pt x="2850240" y="1281909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689"/>
                  </a:lnTo>
                  <a:cubicBezTo>
                    <a:pt x="-20747" y="1056591"/>
                    <a:pt x="-43019" y="1275253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2281151" y="2761528"/>
              <a:ext cx="1657802" cy="920374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6"/>
                    <a:pt x="566119" y="1473674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82"/>
                    <a:pt x="2382832" y="1558422"/>
                    <a:pt x="2459767" y="1558422"/>
                  </a:cubicBezTo>
                  <a:cubicBezTo>
                    <a:pt x="2560422" y="1558422"/>
                    <a:pt x="2660499" y="1514746"/>
                    <a:pt x="2729051" y="1430578"/>
                  </a:cubicBezTo>
                  <a:cubicBezTo>
                    <a:pt x="2850240" y="1281912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400"/>
                  </a:lnTo>
                  <a:cubicBezTo>
                    <a:pt x="-20747" y="1056591"/>
                    <a:pt x="-43019" y="1275256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5" name="Google Shape;185;p20"/>
          <p:cNvGrpSpPr/>
          <p:nvPr/>
        </p:nvGrpSpPr>
        <p:grpSpPr>
          <a:xfrm flipH="1" rot="10800000">
            <a:off x="5143743" y="3459646"/>
            <a:ext cx="304467" cy="314912"/>
            <a:chOff x="2281151" y="2761528"/>
            <a:chExt cx="1657802" cy="1714678"/>
          </a:xfrm>
        </p:grpSpPr>
        <p:sp>
          <p:nvSpPr>
            <p:cNvPr id="186" name="Google Shape;186;p20"/>
            <p:cNvSpPr/>
            <p:nvPr/>
          </p:nvSpPr>
          <p:spPr>
            <a:xfrm>
              <a:off x="2281151" y="3555835"/>
              <a:ext cx="1657802" cy="920371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3"/>
                    <a:pt x="566119" y="1473675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79"/>
                    <a:pt x="2382832" y="1558422"/>
                    <a:pt x="2459767" y="1558422"/>
                  </a:cubicBezTo>
                  <a:cubicBezTo>
                    <a:pt x="2560422" y="1558422"/>
                    <a:pt x="2660499" y="1514744"/>
                    <a:pt x="2729051" y="1430578"/>
                  </a:cubicBezTo>
                  <a:cubicBezTo>
                    <a:pt x="2850240" y="1281909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689"/>
                  </a:lnTo>
                  <a:cubicBezTo>
                    <a:pt x="-20747" y="1056591"/>
                    <a:pt x="-43019" y="1275253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2281151" y="2761528"/>
              <a:ext cx="1657802" cy="920374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6"/>
                    <a:pt x="566119" y="1473674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82"/>
                    <a:pt x="2382832" y="1558422"/>
                    <a:pt x="2459767" y="1558422"/>
                  </a:cubicBezTo>
                  <a:cubicBezTo>
                    <a:pt x="2560422" y="1558422"/>
                    <a:pt x="2660499" y="1514746"/>
                    <a:pt x="2729051" y="1430578"/>
                  </a:cubicBezTo>
                  <a:cubicBezTo>
                    <a:pt x="2850240" y="1281912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400"/>
                  </a:lnTo>
                  <a:cubicBezTo>
                    <a:pt x="-20747" y="1056591"/>
                    <a:pt x="-43019" y="1275256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8" name="Google Shape;188;p20"/>
          <p:cNvGrpSpPr/>
          <p:nvPr/>
        </p:nvGrpSpPr>
        <p:grpSpPr>
          <a:xfrm flipH="1" rot="10800000">
            <a:off x="6777069" y="3459646"/>
            <a:ext cx="304467" cy="314912"/>
            <a:chOff x="2281151" y="2761528"/>
            <a:chExt cx="1657802" cy="1714678"/>
          </a:xfrm>
        </p:grpSpPr>
        <p:sp>
          <p:nvSpPr>
            <p:cNvPr id="189" name="Google Shape;189;p20"/>
            <p:cNvSpPr/>
            <p:nvPr/>
          </p:nvSpPr>
          <p:spPr>
            <a:xfrm>
              <a:off x="2281151" y="3555835"/>
              <a:ext cx="1657802" cy="920371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3"/>
                    <a:pt x="566119" y="1473675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79"/>
                    <a:pt x="2382832" y="1558422"/>
                    <a:pt x="2459767" y="1558422"/>
                  </a:cubicBezTo>
                  <a:cubicBezTo>
                    <a:pt x="2560422" y="1558422"/>
                    <a:pt x="2660499" y="1514744"/>
                    <a:pt x="2729051" y="1430578"/>
                  </a:cubicBezTo>
                  <a:cubicBezTo>
                    <a:pt x="2850240" y="1281909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689"/>
                  </a:lnTo>
                  <a:cubicBezTo>
                    <a:pt x="-20747" y="1056591"/>
                    <a:pt x="-43019" y="1275253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2281151" y="2761528"/>
              <a:ext cx="1657802" cy="920374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6"/>
                    <a:pt x="566119" y="1473674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82"/>
                    <a:pt x="2382832" y="1558422"/>
                    <a:pt x="2459767" y="1558422"/>
                  </a:cubicBezTo>
                  <a:cubicBezTo>
                    <a:pt x="2560422" y="1558422"/>
                    <a:pt x="2660499" y="1514746"/>
                    <a:pt x="2729051" y="1430578"/>
                  </a:cubicBezTo>
                  <a:cubicBezTo>
                    <a:pt x="2850240" y="1281912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400"/>
                  </a:lnTo>
                  <a:cubicBezTo>
                    <a:pt x="-20747" y="1056591"/>
                    <a:pt x="-43019" y="1275256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1" name="Google Shape;191;p20"/>
          <p:cNvGrpSpPr/>
          <p:nvPr/>
        </p:nvGrpSpPr>
        <p:grpSpPr>
          <a:xfrm rot="10800000">
            <a:off x="4361854" y="4782486"/>
            <a:ext cx="295241" cy="305370"/>
            <a:chOff x="2281151" y="2761528"/>
            <a:chExt cx="1657802" cy="1714678"/>
          </a:xfrm>
        </p:grpSpPr>
        <p:sp>
          <p:nvSpPr>
            <p:cNvPr id="192" name="Google Shape;192;p20"/>
            <p:cNvSpPr/>
            <p:nvPr/>
          </p:nvSpPr>
          <p:spPr>
            <a:xfrm>
              <a:off x="2281151" y="3555835"/>
              <a:ext cx="1657802" cy="920371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3"/>
                    <a:pt x="566119" y="1473675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79"/>
                    <a:pt x="2382832" y="1558422"/>
                    <a:pt x="2459767" y="1558422"/>
                  </a:cubicBezTo>
                  <a:cubicBezTo>
                    <a:pt x="2560422" y="1558422"/>
                    <a:pt x="2660499" y="1514744"/>
                    <a:pt x="2729051" y="1430578"/>
                  </a:cubicBezTo>
                  <a:cubicBezTo>
                    <a:pt x="2850240" y="1281909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689"/>
                  </a:lnTo>
                  <a:cubicBezTo>
                    <a:pt x="-20747" y="1056591"/>
                    <a:pt x="-43019" y="1275253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2281151" y="2761528"/>
              <a:ext cx="1657802" cy="920374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6"/>
                    <a:pt x="566119" y="1473674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82"/>
                    <a:pt x="2382832" y="1558422"/>
                    <a:pt x="2459767" y="1558422"/>
                  </a:cubicBezTo>
                  <a:cubicBezTo>
                    <a:pt x="2560422" y="1558422"/>
                    <a:pt x="2660499" y="1514746"/>
                    <a:pt x="2729051" y="1430578"/>
                  </a:cubicBezTo>
                  <a:cubicBezTo>
                    <a:pt x="2850240" y="1281912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400"/>
                  </a:lnTo>
                  <a:cubicBezTo>
                    <a:pt x="-20747" y="1056591"/>
                    <a:pt x="-43019" y="1275256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/>
          <p:nvPr/>
        </p:nvSpPr>
        <p:spPr>
          <a:xfrm>
            <a:off x="942905" y="2169386"/>
            <a:ext cx="10857600" cy="742200"/>
          </a:xfrm>
          <a:prstGeom prst="rect">
            <a:avLst/>
          </a:prstGeom>
          <a:solidFill>
            <a:srgbClr val="525664">
              <a:alpha val="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942900" y="4339299"/>
            <a:ext cx="10857600" cy="2035200"/>
          </a:xfrm>
          <a:prstGeom prst="rect">
            <a:avLst/>
          </a:prstGeom>
          <a:solidFill>
            <a:srgbClr val="525664">
              <a:alpha val="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942905" y="3025730"/>
            <a:ext cx="10857600" cy="1199700"/>
          </a:xfrm>
          <a:prstGeom prst="rect">
            <a:avLst/>
          </a:prstGeom>
          <a:solidFill>
            <a:srgbClr val="525664">
              <a:alpha val="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942905" y="1309025"/>
            <a:ext cx="10857600" cy="748800"/>
          </a:xfrm>
          <a:prstGeom prst="rect">
            <a:avLst/>
          </a:prstGeom>
          <a:solidFill>
            <a:srgbClr val="525664">
              <a:alpha val="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21"/>
          <p:cNvSpPr/>
          <p:nvPr/>
        </p:nvSpPr>
        <p:spPr>
          <a:xfrm rot="-5400000">
            <a:off x="409577" y="4339293"/>
            <a:ext cx="2014450" cy="2035225"/>
          </a:xfrm>
          <a:prstGeom prst="round2SameRect">
            <a:avLst>
              <a:gd fmla="val 8799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451103" y="4401578"/>
            <a:ext cx="1983310" cy="1910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uidance for</a:t>
            </a:r>
            <a:endParaRPr/>
          </a:p>
          <a:p>
            <a:pPr indent="0" lvl="0" marL="0" marR="0" rtl="0" algn="ctr">
              <a:lnSpc>
                <a:spcPct val="18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stakeholder</a:t>
            </a:r>
            <a:endParaRPr/>
          </a:p>
          <a:p>
            <a:pPr indent="0" lvl="0" marL="0" marR="0" rtl="0" algn="ctr">
              <a:lnSpc>
                <a:spcPct val="18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specific message</a:t>
            </a:r>
            <a:endParaRPr/>
          </a:p>
          <a:p>
            <a:pPr indent="0" lvl="0" marL="0" marR="0" rtl="0" algn="ctr">
              <a:lnSpc>
                <a:spcPct val="18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development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 rot="-5400000">
            <a:off x="817023" y="2607889"/>
            <a:ext cx="1199559" cy="2035227"/>
          </a:xfrm>
          <a:prstGeom prst="round2SameRect">
            <a:avLst>
              <a:gd fmla="val 12601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443438" y="3069981"/>
            <a:ext cx="1990955" cy="111101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Corporate brand</a:t>
            </a:r>
            <a:endParaRPr/>
          </a:p>
          <a:p>
            <a:pPr indent="0" lvl="0" marL="0" marR="0" rtl="0" algn="ctr">
              <a:lnSpc>
                <a:spcPct val="18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ositioning</a:t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677193" y="2341099"/>
            <a:ext cx="8735394" cy="398901"/>
            <a:chOff x="2354180" y="2489909"/>
            <a:chExt cx="8872354" cy="432000"/>
          </a:xfrm>
        </p:grpSpPr>
        <p:sp>
          <p:nvSpPr>
            <p:cNvPr id="207" name="Google Shape;207;p21"/>
            <p:cNvSpPr/>
            <p:nvPr/>
          </p:nvSpPr>
          <p:spPr>
            <a:xfrm>
              <a:off x="2354180" y="2489909"/>
              <a:ext cx="1620978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Innovative</a:t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4156904" y="2489909"/>
              <a:ext cx="1620978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Tech driven</a:t>
              </a: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5959628" y="2489909"/>
              <a:ext cx="1620978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Empathetic</a:t>
              </a: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7762352" y="2489909"/>
              <a:ext cx="1620978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Open-minded</a:t>
              </a: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9605556" y="2489909"/>
              <a:ext cx="1620978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Lasting</a:t>
              </a:r>
              <a:endParaRPr/>
            </a:p>
          </p:txBody>
        </p:sp>
      </p:grpSp>
      <p:sp>
        <p:nvSpPr>
          <p:cNvPr id="212" name="Google Shape;212;p21"/>
          <p:cNvSpPr txBox="1"/>
          <p:nvPr/>
        </p:nvSpPr>
        <p:spPr>
          <a:xfrm>
            <a:off x="3214698" y="3146495"/>
            <a:ext cx="7602315" cy="397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Company XYZ is the the leader in financial technology. We provide breakthrough and easy-to-use digital products to service and empower retail investor with information transparency, community unity, and ease of trades. </a:t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4177705" y="1570804"/>
            <a:ext cx="5694514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Provide source of wealth-generation for retail investors</a:t>
            </a:r>
            <a:endParaRPr/>
          </a:p>
        </p:txBody>
      </p:sp>
      <p:grpSp>
        <p:nvGrpSpPr>
          <p:cNvPr id="214" name="Google Shape;214;p21"/>
          <p:cNvGrpSpPr/>
          <p:nvPr/>
        </p:nvGrpSpPr>
        <p:grpSpPr>
          <a:xfrm>
            <a:off x="2677192" y="3666251"/>
            <a:ext cx="8735395" cy="398901"/>
            <a:chOff x="2354180" y="2489909"/>
            <a:chExt cx="7029150" cy="432000"/>
          </a:xfrm>
        </p:grpSpPr>
        <p:sp>
          <p:nvSpPr>
            <p:cNvPr id="215" name="Google Shape;215;p21"/>
            <p:cNvSpPr/>
            <p:nvPr/>
          </p:nvSpPr>
          <p:spPr>
            <a:xfrm>
              <a:off x="2354180" y="2489909"/>
              <a:ext cx="1620978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Personalized data</a:t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4156904" y="2489909"/>
              <a:ext cx="1620978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Excellence in technology</a:t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5959628" y="2489909"/>
              <a:ext cx="1620978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Community oriented</a:t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7762352" y="2489909"/>
              <a:ext cx="1620978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Sustainable value for all</a:t>
              </a:r>
              <a:endParaRPr/>
            </a:p>
          </p:txBody>
        </p:sp>
      </p:grpSp>
      <p:grpSp>
        <p:nvGrpSpPr>
          <p:cNvPr id="219" name="Google Shape;219;p21"/>
          <p:cNvGrpSpPr/>
          <p:nvPr/>
        </p:nvGrpSpPr>
        <p:grpSpPr>
          <a:xfrm>
            <a:off x="2677192" y="4585013"/>
            <a:ext cx="8735394" cy="1543785"/>
            <a:chOff x="2354177" y="4825772"/>
            <a:chExt cx="9560727" cy="1671880"/>
          </a:xfrm>
        </p:grpSpPr>
        <p:sp>
          <p:nvSpPr>
            <p:cNvPr id="220" name="Google Shape;220;p21"/>
            <p:cNvSpPr/>
            <p:nvPr/>
          </p:nvSpPr>
          <p:spPr>
            <a:xfrm>
              <a:off x="2354177" y="4825772"/>
              <a:ext cx="9560727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Value propositions</a:t>
              </a: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2354177" y="5445712"/>
              <a:ext cx="9560727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Topic priorities</a:t>
              </a: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2354177" y="6065652"/>
              <a:ext cx="9560727" cy="43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Business priorities/Stakeholder research</a:t>
              </a:r>
              <a:endParaRPr/>
            </a:p>
          </p:txBody>
        </p:sp>
      </p:grpSp>
      <p:sp>
        <p:nvSpPr>
          <p:cNvPr id="223" name="Google Shape;223;p21"/>
          <p:cNvSpPr/>
          <p:nvPr/>
        </p:nvSpPr>
        <p:spPr>
          <a:xfrm rot="-5400000">
            <a:off x="1045635" y="1522937"/>
            <a:ext cx="742335" cy="2035227"/>
          </a:xfrm>
          <a:prstGeom prst="round2SameRect">
            <a:avLst>
              <a:gd fmla="val 18309" name="adj1"/>
              <a:gd fmla="val 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438987" y="2209179"/>
            <a:ext cx="1995419" cy="66271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 Attributes</a:t>
            </a:r>
            <a:endParaRPr/>
          </a:p>
        </p:txBody>
      </p:sp>
      <p:sp>
        <p:nvSpPr>
          <p:cNvPr id="225" name="Google Shape;225;p21"/>
          <p:cNvSpPr/>
          <p:nvPr/>
        </p:nvSpPr>
        <p:spPr>
          <a:xfrm rot="-5400000">
            <a:off x="1042362" y="665849"/>
            <a:ext cx="748884" cy="2035227"/>
          </a:xfrm>
          <a:prstGeom prst="round2SameRect">
            <a:avLst>
              <a:gd fmla="val 1819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439077" y="1348895"/>
            <a:ext cx="1995329" cy="669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Purpose</a:t>
            </a:r>
            <a:endParaRPr/>
          </a:p>
        </p:txBody>
      </p:sp>
      <p:sp>
        <p:nvSpPr>
          <p:cNvPr id="227" name="Google Shape;227;p21"/>
          <p:cNvSpPr txBox="1"/>
          <p:nvPr>
            <p:ph type="title"/>
          </p:nvPr>
        </p:nvSpPr>
        <p:spPr>
          <a:xfrm>
            <a:off x="551533" y="61088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Brand Positioning Strategy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/>
          <p:nvPr/>
        </p:nvSpPr>
        <p:spPr>
          <a:xfrm>
            <a:off x="7930486" y="2065432"/>
            <a:ext cx="2771324" cy="3904898"/>
          </a:xfrm>
          <a:prstGeom prst="round2SameRect">
            <a:avLst>
              <a:gd fmla="val 13320" name="adj1"/>
              <a:gd fmla="val 0" name="adj2"/>
            </a:avLst>
          </a:prstGeom>
          <a:solidFill>
            <a:srgbClr val="FFFFFF"/>
          </a:solidFill>
          <a:ln>
            <a:noFill/>
          </a:ln>
          <a:effectLst>
            <a:outerShdw blurRad="436215" rotWithShape="0" algn="tl" dir="2700000" dist="3810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4721142" y="2065432"/>
            <a:ext cx="2771324" cy="3904898"/>
          </a:xfrm>
          <a:prstGeom prst="round2SameRect">
            <a:avLst>
              <a:gd fmla="val 11407" name="adj1"/>
              <a:gd fmla="val 0" name="adj2"/>
            </a:avLst>
          </a:prstGeom>
          <a:solidFill>
            <a:srgbClr val="FFFFFF"/>
          </a:solidFill>
          <a:ln>
            <a:noFill/>
          </a:ln>
          <a:effectLst>
            <a:outerShdw blurRad="436215" rotWithShape="0" algn="tl" dir="2700000" dist="3810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2"/>
          <p:cNvSpPr/>
          <p:nvPr/>
        </p:nvSpPr>
        <p:spPr>
          <a:xfrm>
            <a:off x="1485752" y="2065432"/>
            <a:ext cx="2771324" cy="3904898"/>
          </a:xfrm>
          <a:prstGeom prst="round2SameRect">
            <a:avLst>
              <a:gd fmla="val 13320" name="adj1"/>
              <a:gd fmla="val 0" name="adj2"/>
            </a:avLst>
          </a:prstGeom>
          <a:solidFill>
            <a:srgbClr val="FFFFFF"/>
          </a:solidFill>
          <a:ln>
            <a:noFill/>
          </a:ln>
          <a:effectLst>
            <a:outerShdw blurRad="436215" rotWithShape="0" algn="tl" dir="2700000" dist="3810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5" name="Google Shape;235;p22"/>
          <p:cNvGrpSpPr/>
          <p:nvPr/>
        </p:nvGrpSpPr>
        <p:grpSpPr>
          <a:xfrm>
            <a:off x="1485751" y="4743555"/>
            <a:ext cx="9216061" cy="1226776"/>
            <a:chOff x="1485751" y="4743555"/>
            <a:chExt cx="9216061" cy="1226776"/>
          </a:xfrm>
        </p:grpSpPr>
        <p:sp>
          <p:nvSpPr>
            <p:cNvPr id="236" name="Google Shape;236;p22"/>
            <p:cNvSpPr/>
            <p:nvPr/>
          </p:nvSpPr>
          <p:spPr>
            <a:xfrm>
              <a:off x="1485751" y="4752166"/>
              <a:ext cx="2771326" cy="1209552"/>
            </a:xfrm>
            <a:custGeom>
              <a:rect b="b" l="l" r="r" t="t"/>
              <a:pathLst>
                <a:path extrusionOk="0" h="3214877" w="3874371">
                  <a:moveTo>
                    <a:pt x="0" y="0"/>
                  </a:moveTo>
                  <a:cubicBezTo>
                    <a:pt x="395642" y="46"/>
                    <a:pt x="806592" y="995131"/>
                    <a:pt x="1202233" y="995178"/>
                  </a:cubicBezTo>
                  <a:cubicBezTo>
                    <a:pt x="1605351" y="964561"/>
                    <a:pt x="2896349" y="321614"/>
                    <a:pt x="3299467" y="290997"/>
                  </a:cubicBezTo>
                  <a:cubicBezTo>
                    <a:pt x="3450636" y="285257"/>
                    <a:pt x="3649165" y="352709"/>
                    <a:pt x="3859534" y="438459"/>
                  </a:cubicBezTo>
                  <a:lnTo>
                    <a:pt x="3874371" y="444715"/>
                  </a:lnTo>
                  <a:lnTo>
                    <a:pt x="3874371" y="3214877"/>
                  </a:lnTo>
                  <a:lnTo>
                    <a:pt x="0" y="321487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4721140" y="4806852"/>
              <a:ext cx="2771326" cy="1163478"/>
            </a:xfrm>
            <a:custGeom>
              <a:rect b="b" l="l" r="r" t="t"/>
              <a:pathLst>
                <a:path extrusionOk="0" h="3092418" w="3874371">
                  <a:moveTo>
                    <a:pt x="2052090" y="147"/>
                  </a:moveTo>
                  <a:cubicBezTo>
                    <a:pt x="2465413" y="-10058"/>
                    <a:pt x="3276751" y="515526"/>
                    <a:pt x="3690075" y="505320"/>
                  </a:cubicBezTo>
                  <a:cubicBezTo>
                    <a:pt x="3726113" y="500536"/>
                    <a:pt x="3761852" y="494018"/>
                    <a:pt x="3797330" y="485983"/>
                  </a:cubicBezTo>
                  <a:lnTo>
                    <a:pt x="3874371" y="465250"/>
                  </a:lnTo>
                  <a:lnTo>
                    <a:pt x="3874371" y="3092418"/>
                  </a:lnTo>
                  <a:lnTo>
                    <a:pt x="0" y="3092418"/>
                  </a:lnTo>
                  <a:lnTo>
                    <a:pt x="0" y="578700"/>
                  </a:lnTo>
                  <a:lnTo>
                    <a:pt x="79730" y="603673"/>
                  </a:lnTo>
                  <a:cubicBezTo>
                    <a:pt x="174554" y="630537"/>
                    <a:pt x="261979" y="645965"/>
                    <a:pt x="337563" y="643095"/>
                  </a:cubicBezTo>
                  <a:cubicBezTo>
                    <a:pt x="730476" y="597170"/>
                    <a:pt x="1659178" y="46072"/>
                    <a:pt x="2052090" y="14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7930486" y="4743555"/>
              <a:ext cx="2771326" cy="1226776"/>
            </a:xfrm>
            <a:custGeom>
              <a:rect b="b" l="l" r="r" t="t"/>
              <a:pathLst>
                <a:path extrusionOk="0" h="3260661" w="3874371">
                  <a:moveTo>
                    <a:pt x="835332" y="0"/>
                  </a:moveTo>
                  <a:cubicBezTo>
                    <a:pt x="1354678" y="5103"/>
                    <a:pt x="2011800" y="867469"/>
                    <a:pt x="2531147" y="872572"/>
                  </a:cubicBezTo>
                  <a:lnTo>
                    <a:pt x="3874371" y="45785"/>
                  </a:lnTo>
                  <a:lnTo>
                    <a:pt x="3874371" y="3260661"/>
                  </a:lnTo>
                  <a:lnTo>
                    <a:pt x="0" y="3260661"/>
                  </a:lnTo>
                  <a:lnTo>
                    <a:pt x="0" y="341517"/>
                  </a:lnTo>
                  <a:lnTo>
                    <a:pt x="8685" y="336782"/>
                  </a:lnTo>
                  <a:cubicBezTo>
                    <a:pt x="277856" y="187527"/>
                    <a:pt x="547026" y="38271"/>
                    <a:pt x="83533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9" name="Google Shape;239;p22"/>
          <p:cNvSpPr txBox="1"/>
          <p:nvPr/>
        </p:nvSpPr>
        <p:spPr>
          <a:xfrm>
            <a:off x="2332967" y="5378056"/>
            <a:ext cx="10768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Relevance</a:t>
            </a:r>
            <a:endParaRPr b="1"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5292478" y="5378056"/>
            <a:ext cx="16286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Differentiation</a:t>
            </a:r>
            <a:endParaRPr b="1"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8120736" y="5301109"/>
            <a:ext cx="2390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Credibility &amp; Attainability</a:t>
            </a:r>
            <a:endParaRPr b="1"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1941002" y="3144491"/>
            <a:ext cx="1853426" cy="956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The target audience should find the brand engaging and resonating with we are selling.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5182684" y="3266319"/>
            <a:ext cx="1853426" cy="712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Differentiation from competitors drives brand positioning success.</a:t>
            </a:r>
            <a:endParaRPr/>
          </a:p>
        </p:txBody>
      </p:sp>
      <p:sp>
        <p:nvSpPr>
          <p:cNvPr id="244" name="Google Shape;244;p22"/>
          <p:cNvSpPr txBox="1"/>
          <p:nvPr/>
        </p:nvSpPr>
        <p:spPr>
          <a:xfrm>
            <a:off x="8389435" y="3266319"/>
            <a:ext cx="1853426" cy="712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The customer should feel safe to believe that you will deliver your promise.</a:t>
            </a:r>
            <a:endParaRPr/>
          </a:p>
        </p:txBody>
      </p:sp>
      <p:sp>
        <p:nvSpPr>
          <p:cNvPr id="245" name="Google Shape;245;p22"/>
          <p:cNvSpPr/>
          <p:nvPr/>
        </p:nvSpPr>
        <p:spPr>
          <a:xfrm rot="-8100000">
            <a:off x="2724868" y="2510924"/>
            <a:ext cx="285693" cy="285693"/>
          </a:xfrm>
          <a:custGeom>
            <a:rect b="b" l="l" r="r" t="t"/>
            <a:pathLst>
              <a:path extrusionOk="0" h="2802196" w="2802196">
                <a:moveTo>
                  <a:pt x="412954" y="2802196"/>
                </a:moveTo>
                <a:lnTo>
                  <a:pt x="412955" y="2802196"/>
                </a:lnTo>
                <a:lnTo>
                  <a:pt x="412955" y="2802196"/>
                </a:lnTo>
                <a:close/>
                <a:moveTo>
                  <a:pt x="0" y="2389241"/>
                </a:moveTo>
                <a:lnTo>
                  <a:pt x="0" y="412956"/>
                </a:lnTo>
                <a:cubicBezTo>
                  <a:pt x="0" y="184887"/>
                  <a:pt x="184886" y="0"/>
                  <a:pt x="412955" y="0"/>
                </a:cubicBezTo>
                <a:lnTo>
                  <a:pt x="412955" y="1"/>
                </a:lnTo>
                <a:lnTo>
                  <a:pt x="412960" y="2"/>
                </a:lnTo>
                <a:lnTo>
                  <a:pt x="2389241" y="2"/>
                </a:lnTo>
                <a:cubicBezTo>
                  <a:pt x="2617310" y="2"/>
                  <a:pt x="2802196" y="184888"/>
                  <a:pt x="2802196" y="412957"/>
                </a:cubicBezTo>
                <a:lnTo>
                  <a:pt x="2802195" y="412957"/>
                </a:lnTo>
                <a:cubicBezTo>
                  <a:pt x="2802195" y="641026"/>
                  <a:pt x="2617309" y="825912"/>
                  <a:pt x="2389240" y="825912"/>
                </a:cubicBezTo>
                <a:lnTo>
                  <a:pt x="825910" y="825911"/>
                </a:lnTo>
                <a:lnTo>
                  <a:pt x="825909" y="2389241"/>
                </a:lnTo>
                <a:cubicBezTo>
                  <a:pt x="825909" y="2588801"/>
                  <a:pt x="684356" y="2755299"/>
                  <a:pt x="496179" y="2793806"/>
                </a:cubicBezTo>
                <a:lnTo>
                  <a:pt x="412955" y="2802196"/>
                </a:lnTo>
                <a:lnTo>
                  <a:pt x="329730" y="2793806"/>
                </a:lnTo>
                <a:cubicBezTo>
                  <a:pt x="141554" y="2755299"/>
                  <a:pt x="0" y="2588801"/>
                  <a:pt x="0" y="23892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2"/>
          <p:cNvSpPr/>
          <p:nvPr/>
        </p:nvSpPr>
        <p:spPr>
          <a:xfrm rot="-8100000">
            <a:off x="5953152" y="2512073"/>
            <a:ext cx="285693" cy="285693"/>
          </a:xfrm>
          <a:custGeom>
            <a:rect b="b" l="l" r="r" t="t"/>
            <a:pathLst>
              <a:path extrusionOk="0" h="2802196" w="2802196">
                <a:moveTo>
                  <a:pt x="412954" y="2802196"/>
                </a:moveTo>
                <a:lnTo>
                  <a:pt x="412955" y="2802196"/>
                </a:lnTo>
                <a:lnTo>
                  <a:pt x="412955" y="2802196"/>
                </a:lnTo>
                <a:close/>
                <a:moveTo>
                  <a:pt x="0" y="2389241"/>
                </a:moveTo>
                <a:lnTo>
                  <a:pt x="0" y="412956"/>
                </a:lnTo>
                <a:cubicBezTo>
                  <a:pt x="0" y="184887"/>
                  <a:pt x="184886" y="0"/>
                  <a:pt x="412955" y="0"/>
                </a:cubicBezTo>
                <a:lnTo>
                  <a:pt x="412955" y="1"/>
                </a:lnTo>
                <a:lnTo>
                  <a:pt x="412960" y="2"/>
                </a:lnTo>
                <a:lnTo>
                  <a:pt x="2389241" y="2"/>
                </a:lnTo>
                <a:cubicBezTo>
                  <a:pt x="2617310" y="2"/>
                  <a:pt x="2802196" y="184888"/>
                  <a:pt x="2802196" y="412957"/>
                </a:cubicBezTo>
                <a:lnTo>
                  <a:pt x="2802195" y="412957"/>
                </a:lnTo>
                <a:cubicBezTo>
                  <a:pt x="2802195" y="641026"/>
                  <a:pt x="2617309" y="825912"/>
                  <a:pt x="2389240" y="825912"/>
                </a:cubicBezTo>
                <a:lnTo>
                  <a:pt x="825910" y="825911"/>
                </a:lnTo>
                <a:lnTo>
                  <a:pt x="825909" y="2389241"/>
                </a:lnTo>
                <a:cubicBezTo>
                  <a:pt x="825909" y="2588801"/>
                  <a:pt x="684356" y="2755299"/>
                  <a:pt x="496179" y="2793806"/>
                </a:cubicBezTo>
                <a:lnTo>
                  <a:pt x="412955" y="2802196"/>
                </a:lnTo>
                <a:lnTo>
                  <a:pt x="329730" y="2793806"/>
                </a:lnTo>
                <a:cubicBezTo>
                  <a:pt x="141554" y="2755299"/>
                  <a:pt x="0" y="2588801"/>
                  <a:pt x="0" y="238924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22"/>
          <p:cNvSpPr/>
          <p:nvPr/>
        </p:nvSpPr>
        <p:spPr>
          <a:xfrm rot="-8100000">
            <a:off x="9151264" y="2510922"/>
            <a:ext cx="285693" cy="285693"/>
          </a:xfrm>
          <a:custGeom>
            <a:rect b="b" l="l" r="r" t="t"/>
            <a:pathLst>
              <a:path extrusionOk="0" h="2802196" w="2802196">
                <a:moveTo>
                  <a:pt x="412954" y="2802196"/>
                </a:moveTo>
                <a:lnTo>
                  <a:pt x="412955" y="2802196"/>
                </a:lnTo>
                <a:lnTo>
                  <a:pt x="412955" y="2802196"/>
                </a:lnTo>
                <a:close/>
                <a:moveTo>
                  <a:pt x="0" y="2389241"/>
                </a:moveTo>
                <a:lnTo>
                  <a:pt x="0" y="412956"/>
                </a:lnTo>
                <a:cubicBezTo>
                  <a:pt x="0" y="184887"/>
                  <a:pt x="184886" y="0"/>
                  <a:pt x="412955" y="0"/>
                </a:cubicBezTo>
                <a:lnTo>
                  <a:pt x="412955" y="1"/>
                </a:lnTo>
                <a:lnTo>
                  <a:pt x="412960" y="2"/>
                </a:lnTo>
                <a:lnTo>
                  <a:pt x="2389241" y="2"/>
                </a:lnTo>
                <a:cubicBezTo>
                  <a:pt x="2617310" y="2"/>
                  <a:pt x="2802196" y="184888"/>
                  <a:pt x="2802196" y="412957"/>
                </a:cubicBezTo>
                <a:lnTo>
                  <a:pt x="2802195" y="412957"/>
                </a:lnTo>
                <a:cubicBezTo>
                  <a:pt x="2802195" y="641026"/>
                  <a:pt x="2617309" y="825912"/>
                  <a:pt x="2389240" y="825912"/>
                </a:cubicBezTo>
                <a:lnTo>
                  <a:pt x="825910" y="825911"/>
                </a:lnTo>
                <a:lnTo>
                  <a:pt x="825909" y="2389241"/>
                </a:lnTo>
                <a:cubicBezTo>
                  <a:pt x="825909" y="2588801"/>
                  <a:pt x="684356" y="2755299"/>
                  <a:pt x="496179" y="2793806"/>
                </a:cubicBezTo>
                <a:lnTo>
                  <a:pt x="412955" y="2802196"/>
                </a:lnTo>
                <a:lnTo>
                  <a:pt x="329730" y="2793806"/>
                </a:lnTo>
                <a:cubicBezTo>
                  <a:pt x="141554" y="2755299"/>
                  <a:pt x="0" y="2588801"/>
                  <a:pt x="0" y="238924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22"/>
          <p:cNvSpPr txBox="1"/>
          <p:nvPr>
            <p:ph type="title"/>
          </p:nvPr>
        </p:nvSpPr>
        <p:spPr>
          <a:xfrm>
            <a:off x="551525" y="610875"/>
            <a:ext cx="102474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S</a:t>
            </a:r>
            <a:r>
              <a:rPr lang="en-US"/>
              <a:t>trategy objectives of brand positioning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/>
          <p:nvPr/>
        </p:nvSpPr>
        <p:spPr>
          <a:xfrm>
            <a:off x="937250" y="1770800"/>
            <a:ext cx="5840700" cy="4663800"/>
          </a:xfrm>
          <a:prstGeom prst="roundRect">
            <a:avLst>
              <a:gd fmla="val 419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8097726" y="3564275"/>
            <a:ext cx="277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Be relevant to customers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55" name="Google Shape;255;p23"/>
          <p:cNvSpPr txBox="1"/>
          <p:nvPr/>
        </p:nvSpPr>
        <p:spPr>
          <a:xfrm>
            <a:off x="8097714" y="4366991"/>
            <a:ext cx="31610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Be unique against competition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7551911" y="4383690"/>
            <a:ext cx="491737" cy="491737"/>
          </a:xfrm>
          <a:prstGeom prst="roundRect">
            <a:avLst>
              <a:gd fmla="val 25485" name="adj"/>
            </a:avLst>
          </a:prstGeom>
          <a:solidFill>
            <a:schemeClr val="accent4">
              <a:alpha val="24710"/>
            </a:schemeClr>
          </a:solidFill>
          <a:ln>
            <a:noFill/>
          </a:ln>
          <a:effectLst>
            <a:outerShdw blurRad="571500" sx="108000" rotWithShape="0" algn="ctr" dir="5400000" dist="50800" sy="108000">
              <a:srgbClr val="3553D3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3"/>
          <p:cNvSpPr/>
          <p:nvPr/>
        </p:nvSpPr>
        <p:spPr>
          <a:xfrm>
            <a:off x="7468411" y="4274932"/>
            <a:ext cx="491737" cy="491737"/>
          </a:xfrm>
          <a:prstGeom prst="roundRect">
            <a:avLst>
              <a:gd fmla="val 25485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8097727" y="5169450"/>
            <a:ext cx="267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Be credible and reliable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59" name="Google Shape;259;p23"/>
          <p:cNvSpPr txBox="1"/>
          <p:nvPr/>
        </p:nvSpPr>
        <p:spPr>
          <a:xfrm rot="-5400000">
            <a:off x="352397" y="3630571"/>
            <a:ext cx="168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 Relevancy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2815247" y="6068775"/>
            <a:ext cx="221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Differentiation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3211110" y="3703078"/>
            <a:ext cx="317100" cy="317100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50800" rotWithShape="0" algn="tl" dir="2700000" dist="381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3033413" y="4852138"/>
            <a:ext cx="317100" cy="317100"/>
          </a:xfrm>
          <a:prstGeom prst="ellipse">
            <a:avLst/>
          </a:prstGeom>
          <a:solidFill>
            <a:srgbClr val="BFBFBF"/>
          </a:solidFill>
          <a:ln>
            <a:noFill/>
          </a:ln>
          <a:effectLst>
            <a:outerShdw blurRad="50800" rotWithShape="0" algn="tl" dir="2700000" dist="381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4595052" y="3847320"/>
            <a:ext cx="317100" cy="317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23"/>
          <p:cNvSpPr txBox="1"/>
          <p:nvPr/>
        </p:nvSpPr>
        <p:spPr>
          <a:xfrm>
            <a:off x="3431347" y="4919715"/>
            <a:ext cx="99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Company A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23"/>
          <p:cNvSpPr txBox="1"/>
          <p:nvPr/>
        </p:nvSpPr>
        <p:spPr>
          <a:xfrm>
            <a:off x="5018043" y="3907052"/>
            <a:ext cx="1001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Company C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23"/>
          <p:cNvSpPr txBox="1"/>
          <p:nvPr/>
        </p:nvSpPr>
        <p:spPr>
          <a:xfrm>
            <a:off x="2097587" y="3783736"/>
            <a:ext cx="98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Company B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23"/>
          <p:cNvSpPr/>
          <p:nvPr/>
        </p:nvSpPr>
        <p:spPr>
          <a:xfrm>
            <a:off x="3872425" y="2077900"/>
            <a:ext cx="3292800" cy="440400"/>
          </a:xfrm>
          <a:prstGeom prst="roundRect">
            <a:avLst>
              <a:gd fmla="val 16667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Motivation power = Profit margin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8" name="Google Shape;268;p23"/>
          <p:cNvSpPr/>
          <p:nvPr/>
        </p:nvSpPr>
        <p:spPr>
          <a:xfrm>
            <a:off x="9699829" y="4181563"/>
            <a:ext cx="2253039" cy="2253039"/>
          </a:xfrm>
          <a:prstGeom prst="donut">
            <a:avLst>
              <a:gd fmla="val 12914" name="adj"/>
            </a:avLst>
          </a:prstGeom>
          <a:gradFill>
            <a:gsLst>
              <a:gs pos="0">
                <a:srgbClr val="EEEEEE">
                  <a:alpha val="20000"/>
                </a:srgbClr>
              </a:gs>
              <a:gs pos="2000">
                <a:srgbClr val="EEEEEE">
                  <a:alpha val="20000"/>
                </a:srgbClr>
              </a:gs>
              <a:gs pos="100000">
                <a:srgbClr val="7F7F7F">
                  <a:alpha val="0"/>
                </a:srgbClr>
              </a:gs>
            </a:gsLst>
            <a:lin ang="2700000" scaled="0"/>
          </a:gradFill>
          <a:ln>
            <a:noFill/>
          </a:ln>
          <a:effectLst>
            <a:outerShdw blurRad="1270000" rotWithShape="0" algn="tl" dir="2700000" dist="825500">
              <a:srgbClr val="000000">
                <a:alpha val="40000"/>
              </a:srgbClr>
            </a:outerShdw>
          </a:effectLst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3"/>
          <p:cNvSpPr/>
          <p:nvPr/>
        </p:nvSpPr>
        <p:spPr>
          <a:xfrm>
            <a:off x="7551932" y="5186427"/>
            <a:ext cx="491847" cy="491846"/>
          </a:xfrm>
          <a:prstGeom prst="roundRect">
            <a:avLst>
              <a:gd fmla="val 25485" name="adj"/>
            </a:avLst>
          </a:prstGeom>
          <a:solidFill>
            <a:schemeClr val="accent4">
              <a:alpha val="24710"/>
            </a:schemeClr>
          </a:solidFill>
          <a:ln>
            <a:noFill/>
          </a:ln>
          <a:effectLst>
            <a:outerShdw blurRad="571500" sx="108000" rotWithShape="0" algn="ctr" dir="5400000" dist="50800" sy="108000">
              <a:srgbClr val="3553D3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23"/>
          <p:cNvSpPr/>
          <p:nvPr/>
        </p:nvSpPr>
        <p:spPr>
          <a:xfrm>
            <a:off x="7468431" y="5077667"/>
            <a:ext cx="491847" cy="491846"/>
          </a:xfrm>
          <a:prstGeom prst="roundRect">
            <a:avLst>
              <a:gd fmla="val 25485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/>
          </a:p>
        </p:txBody>
      </p:sp>
      <p:grpSp>
        <p:nvGrpSpPr>
          <p:cNvPr id="271" name="Google Shape;271;p23"/>
          <p:cNvGrpSpPr/>
          <p:nvPr/>
        </p:nvGrpSpPr>
        <p:grpSpPr>
          <a:xfrm>
            <a:off x="7468431" y="3472247"/>
            <a:ext cx="575348" cy="600606"/>
            <a:chOff x="1386016" y="1872191"/>
            <a:chExt cx="657079" cy="685926"/>
          </a:xfrm>
        </p:grpSpPr>
        <p:sp>
          <p:nvSpPr>
            <p:cNvPr id="272" name="Google Shape;272;p23"/>
            <p:cNvSpPr/>
            <p:nvPr/>
          </p:nvSpPr>
          <p:spPr>
            <a:xfrm>
              <a:off x="1481379" y="1996401"/>
              <a:ext cx="561716" cy="561716"/>
            </a:xfrm>
            <a:prstGeom prst="roundRect">
              <a:avLst>
                <a:gd fmla="val 25485" name="adj"/>
              </a:avLst>
            </a:prstGeom>
            <a:solidFill>
              <a:schemeClr val="accent4">
                <a:alpha val="24705"/>
              </a:schemeClr>
            </a:solidFill>
            <a:ln>
              <a:noFill/>
            </a:ln>
            <a:effectLst>
              <a:outerShdw blurRad="571500" sx="108000" rotWithShape="0" algn="ctr" dir="5400000" dist="50800" sy="108000">
                <a:srgbClr val="3553D3">
                  <a:alpha val="4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1386016" y="1872191"/>
              <a:ext cx="561716" cy="561716"/>
            </a:xfrm>
            <a:prstGeom prst="roundRect">
              <a:avLst>
                <a:gd fmla="val 2548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/>
            </a:p>
          </p:txBody>
        </p:sp>
      </p:grpSp>
      <p:sp>
        <p:nvSpPr>
          <p:cNvPr id="274" name="Google Shape;274;p23"/>
          <p:cNvSpPr txBox="1"/>
          <p:nvPr>
            <p:ph type="title"/>
          </p:nvPr>
        </p:nvSpPr>
        <p:spPr>
          <a:xfrm>
            <a:off x="551533" y="61088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S</a:t>
            </a:r>
            <a:r>
              <a:rPr lang="en-US"/>
              <a:t>uccessful brands &amp; businesses must:</a:t>
            </a:r>
            <a:endParaRPr/>
          </a:p>
        </p:txBody>
      </p:sp>
      <p:cxnSp>
        <p:nvCxnSpPr>
          <p:cNvPr id="275" name="Google Shape;275;p23"/>
          <p:cNvCxnSpPr/>
          <p:nvPr/>
        </p:nvCxnSpPr>
        <p:spPr>
          <a:xfrm>
            <a:off x="1526550" y="2259275"/>
            <a:ext cx="0" cy="359250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3"/>
          <p:cNvCxnSpPr/>
          <p:nvPr/>
        </p:nvCxnSpPr>
        <p:spPr>
          <a:xfrm rot="10800000">
            <a:off x="1536800" y="5851775"/>
            <a:ext cx="4864500" cy="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23"/>
          <p:cNvCxnSpPr/>
          <p:nvPr/>
        </p:nvCxnSpPr>
        <p:spPr>
          <a:xfrm flipH="1" rot="10800000">
            <a:off x="1520413" y="2642585"/>
            <a:ext cx="3877500" cy="3196500"/>
          </a:xfrm>
          <a:prstGeom prst="straightConnector1">
            <a:avLst/>
          </a:prstGeom>
          <a:noFill/>
          <a:ln cap="rnd" cmpd="sng" w="25400">
            <a:solidFill>
              <a:schemeClr val="accent1"/>
            </a:solidFill>
            <a:prstDash val="solid"/>
            <a:round/>
            <a:headEnd len="sm" w="sm" type="none"/>
            <a:tailEnd len="sm" w="sm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/>
          <p:nvPr/>
        </p:nvSpPr>
        <p:spPr>
          <a:xfrm rot="-5400000">
            <a:off x="3568147" y="-1194000"/>
            <a:ext cx="5055600" cy="10130400"/>
          </a:xfrm>
          <a:prstGeom prst="roundRect">
            <a:avLst>
              <a:gd fmla="val 366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83" name="Google Shape;283;p24"/>
          <p:cNvCxnSpPr>
            <a:stCxn id="282" idx="1"/>
            <a:endCxn id="282" idx="3"/>
          </p:cNvCxnSpPr>
          <p:nvPr/>
        </p:nvCxnSpPr>
        <p:spPr>
          <a:xfrm rot="10800000">
            <a:off x="6095947" y="1343400"/>
            <a:ext cx="0" cy="5055600"/>
          </a:xfrm>
          <a:prstGeom prst="straightConnector1">
            <a:avLst/>
          </a:prstGeom>
          <a:noFill/>
          <a:ln cap="flat" cmpd="sng" w="889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24"/>
          <p:cNvCxnSpPr/>
          <p:nvPr/>
        </p:nvCxnSpPr>
        <p:spPr>
          <a:xfrm rot="10800000">
            <a:off x="1017428" y="3871174"/>
            <a:ext cx="10130400" cy="0"/>
          </a:xfrm>
          <a:prstGeom prst="straightConnector1">
            <a:avLst/>
          </a:prstGeom>
          <a:noFill/>
          <a:ln cap="flat" cmpd="sng" w="889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" name="Google Shape;285;p24"/>
          <p:cNvSpPr txBox="1"/>
          <p:nvPr/>
        </p:nvSpPr>
        <p:spPr>
          <a:xfrm>
            <a:off x="1242006" y="3751852"/>
            <a:ext cx="1174200" cy="257400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Low Quality</a:t>
            </a:r>
            <a:endParaRPr b="1" sz="12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24"/>
          <p:cNvSpPr txBox="1"/>
          <p:nvPr/>
        </p:nvSpPr>
        <p:spPr>
          <a:xfrm>
            <a:off x="9732127" y="3751852"/>
            <a:ext cx="1209900" cy="257400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High Quality</a:t>
            </a:r>
            <a:endParaRPr b="1" sz="12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24"/>
          <p:cNvSpPr txBox="1"/>
          <p:nvPr/>
        </p:nvSpPr>
        <p:spPr>
          <a:xfrm>
            <a:off x="5598007" y="1536527"/>
            <a:ext cx="984900" cy="257400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High Price</a:t>
            </a:r>
            <a:endParaRPr b="1" sz="12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24"/>
          <p:cNvSpPr txBox="1"/>
          <p:nvPr/>
        </p:nvSpPr>
        <p:spPr>
          <a:xfrm>
            <a:off x="5615802" y="5975734"/>
            <a:ext cx="949200" cy="257400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Low Price</a:t>
            </a:r>
            <a:endParaRPr b="1" sz="12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89" name="Google Shape;289;p24"/>
          <p:cNvGrpSpPr/>
          <p:nvPr/>
        </p:nvGrpSpPr>
        <p:grpSpPr>
          <a:xfrm>
            <a:off x="8568696" y="4289826"/>
            <a:ext cx="2441680" cy="1991900"/>
            <a:chOff x="9005482" y="3604120"/>
            <a:chExt cx="2441680" cy="2148064"/>
          </a:xfrm>
        </p:grpSpPr>
        <p:sp>
          <p:nvSpPr>
            <p:cNvPr id="290" name="Google Shape;290;p24"/>
            <p:cNvSpPr/>
            <p:nvPr/>
          </p:nvSpPr>
          <p:spPr>
            <a:xfrm>
              <a:off x="9005482" y="3604120"/>
              <a:ext cx="2441680" cy="2148064"/>
            </a:xfrm>
            <a:prstGeom prst="roundRect">
              <a:avLst>
                <a:gd fmla="val 795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91" name="Google Shape;291;p24"/>
            <p:cNvGrpSpPr/>
            <p:nvPr/>
          </p:nvGrpSpPr>
          <p:grpSpPr>
            <a:xfrm>
              <a:off x="9285926" y="3809074"/>
              <a:ext cx="1709883" cy="1737247"/>
              <a:chOff x="450184" y="2654381"/>
              <a:chExt cx="1827600" cy="1737247"/>
            </a:xfrm>
          </p:grpSpPr>
          <p:sp>
            <p:nvSpPr>
              <p:cNvPr id="292" name="Google Shape;292;p24"/>
              <p:cNvSpPr txBox="1"/>
              <p:nvPr/>
            </p:nvSpPr>
            <p:spPr>
              <a:xfrm>
                <a:off x="450184" y="2654381"/>
                <a:ext cx="1827600" cy="3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Comparatives dimensions must be:</a:t>
                </a:r>
                <a:endParaRPr/>
              </a:p>
            </p:txBody>
          </p:sp>
          <p:sp>
            <p:nvSpPr>
              <p:cNvPr id="293" name="Google Shape;293;p24"/>
              <p:cNvSpPr txBox="1"/>
              <p:nvPr/>
            </p:nvSpPr>
            <p:spPr>
              <a:xfrm>
                <a:off x="774074" y="3157156"/>
                <a:ext cx="1503600" cy="19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Objective</a:t>
                </a:r>
                <a:endParaRPr/>
              </a:p>
            </p:txBody>
          </p:sp>
          <p:sp>
            <p:nvSpPr>
              <p:cNvPr id="294" name="Google Shape;294;p24"/>
              <p:cNvSpPr txBox="1"/>
              <p:nvPr/>
            </p:nvSpPr>
            <p:spPr>
              <a:xfrm>
                <a:off x="774074" y="3415974"/>
                <a:ext cx="1503600" cy="19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Broad</a:t>
                </a:r>
                <a:endParaRPr/>
              </a:p>
            </p:txBody>
          </p:sp>
          <p:sp>
            <p:nvSpPr>
              <p:cNvPr id="295" name="Google Shape;295;p24"/>
              <p:cNvSpPr txBox="1"/>
              <p:nvPr/>
            </p:nvSpPr>
            <p:spPr>
              <a:xfrm>
                <a:off x="774074" y="3674792"/>
                <a:ext cx="1503600" cy="19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Salient</a:t>
                </a:r>
                <a:endParaRPr/>
              </a:p>
            </p:txBody>
          </p:sp>
          <p:sp>
            <p:nvSpPr>
              <p:cNvPr id="296" name="Google Shape;296;p24"/>
              <p:cNvSpPr txBox="1"/>
              <p:nvPr/>
            </p:nvSpPr>
            <p:spPr>
              <a:xfrm>
                <a:off x="774074" y="3933610"/>
                <a:ext cx="1503600" cy="19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Contrasting</a:t>
                </a:r>
                <a:endParaRPr/>
              </a:p>
            </p:txBody>
          </p:sp>
          <p:sp>
            <p:nvSpPr>
              <p:cNvPr id="297" name="Google Shape;297;p24"/>
              <p:cNvSpPr txBox="1"/>
              <p:nvPr/>
            </p:nvSpPr>
            <p:spPr>
              <a:xfrm>
                <a:off x="774074" y="4192428"/>
                <a:ext cx="1503600" cy="19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Measurable</a:t>
                </a:r>
                <a:endParaRPr/>
              </a:p>
            </p:txBody>
          </p:sp>
        </p:grpSp>
        <p:sp>
          <p:nvSpPr>
            <p:cNvPr id="298" name="Google Shape;298;p24"/>
            <p:cNvSpPr/>
            <p:nvPr/>
          </p:nvSpPr>
          <p:spPr>
            <a:xfrm>
              <a:off x="9285926" y="4333360"/>
              <a:ext cx="103226" cy="1032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9285926" y="4595998"/>
              <a:ext cx="103226" cy="1032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9285926" y="4854816"/>
              <a:ext cx="103226" cy="1032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9285926" y="5113634"/>
              <a:ext cx="103226" cy="1032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285926" y="5375519"/>
              <a:ext cx="103226" cy="1032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03" name="Google Shape;303;p24"/>
          <p:cNvSpPr/>
          <p:nvPr/>
        </p:nvSpPr>
        <p:spPr>
          <a:xfrm>
            <a:off x="6422978" y="4209963"/>
            <a:ext cx="828000" cy="300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6422978" y="3040412"/>
            <a:ext cx="828000" cy="3003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/>
          </a:p>
        </p:txBody>
      </p:sp>
      <p:sp>
        <p:nvSpPr>
          <p:cNvPr id="305" name="Google Shape;305;p24"/>
          <p:cNvSpPr/>
          <p:nvPr/>
        </p:nvSpPr>
        <p:spPr>
          <a:xfrm>
            <a:off x="4929846" y="4216835"/>
            <a:ext cx="828000" cy="300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endParaRPr/>
          </a:p>
        </p:txBody>
      </p:sp>
      <p:sp>
        <p:nvSpPr>
          <p:cNvPr id="306" name="Google Shape;306;p24"/>
          <p:cNvSpPr/>
          <p:nvPr/>
        </p:nvSpPr>
        <p:spPr>
          <a:xfrm>
            <a:off x="4929846" y="3219527"/>
            <a:ext cx="828000" cy="30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/>
          </a:p>
        </p:txBody>
      </p:sp>
      <p:sp>
        <p:nvSpPr>
          <p:cNvPr id="307" name="Google Shape;307;p24"/>
          <p:cNvSpPr/>
          <p:nvPr/>
        </p:nvSpPr>
        <p:spPr>
          <a:xfrm>
            <a:off x="4019049" y="3040412"/>
            <a:ext cx="828000" cy="30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sp>
        <p:nvSpPr>
          <p:cNvPr id="308" name="Google Shape;308;p24"/>
          <p:cNvSpPr/>
          <p:nvPr/>
        </p:nvSpPr>
        <p:spPr>
          <a:xfrm>
            <a:off x="4081037" y="4624346"/>
            <a:ext cx="828000" cy="300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/>
          </a:p>
        </p:txBody>
      </p:sp>
      <p:sp>
        <p:nvSpPr>
          <p:cNvPr id="309" name="Google Shape;309;p24"/>
          <p:cNvSpPr/>
          <p:nvPr/>
        </p:nvSpPr>
        <p:spPr>
          <a:xfrm>
            <a:off x="4929846" y="5007488"/>
            <a:ext cx="828000" cy="300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/>
          </a:p>
        </p:txBody>
      </p:sp>
      <p:sp>
        <p:nvSpPr>
          <p:cNvPr id="310" name="Google Shape;310;p24"/>
          <p:cNvSpPr/>
          <p:nvPr/>
        </p:nvSpPr>
        <p:spPr>
          <a:xfrm>
            <a:off x="3925414" y="5381595"/>
            <a:ext cx="1023600" cy="300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</a:t>
            </a:r>
            <a:endParaRPr/>
          </a:p>
        </p:txBody>
      </p:sp>
      <p:sp>
        <p:nvSpPr>
          <p:cNvPr id="311" name="Google Shape;311;p24"/>
          <p:cNvSpPr/>
          <p:nvPr/>
        </p:nvSpPr>
        <p:spPr>
          <a:xfrm>
            <a:off x="2928550" y="5643147"/>
            <a:ext cx="828000" cy="300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</a:t>
            </a:r>
            <a:endParaRPr/>
          </a:p>
        </p:txBody>
      </p:sp>
      <p:sp>
        <p:nvSpPr>
          <p:cNvPr id="312" name="Google Shape;312;p24"/>
          <p:cNvSpPr/>
          <p:nvPr/>
        </p:nvSpPr>
        <p:spPr>
          <a:xfrm>
            <a:off x="7213971" y="2655121"/>
            <a:ext cx="828000" cy="3003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endParaRPr/>
          </a:p>
        </p:txBody>
      </p:sp>
      <p:sp>
        <p:nvSpPr>
          <p:cNvPr id="313" name="Google Shape;313;p24"/>
          <p:cNvSpPr/>
          <p:nvPr/>
        </p:nvSpPr>
        <p:spPr>
          <a:xfrm>
            <a:off x="7886064" y="2269830"/>
            <a:ext cx="828000" cy="3003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/>
          </a:p>
        </p:txBody>
      </p:sp>
      <p:sp>
        <p:nvSpPr>
          <p:cNvPr id="314" name="Google Shape;314;p24"/>
          <p:cNvSpPr/>
          <p:nvPr/>
        </p:nvSpPr>
        <p:spPr>
          <a:xfrm>
            <a:off x="8865635" y="2275680"/>
            <a:ext cx="828000" cy="3003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endParaRPr/>
          </a:p>
        </p:txBody>
      </p:sp>
      <p:sp>
        <p:nvSpPr>
          <p:cNvPr id="315" name="Google Shape;315;p24"/>
          <p:cNvSpPr/>
          <p:nvPr/>
        </p:nvSpPr>
        <p:spPr>
          <a:xfrm>
            <a:off x="6414898" y="4627544"/>
            <a:ext cx="828000" cy="300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7345972" y="4394476"/>
            <a:ext cx="828000" cy="3003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317" name="Google Shape;317;p24"/>
          <p:cNvSpPr txBox="1"/>
          <p:nvPr>
            <p:ph type="title"/>
          </p:nvPr>
        </p:nvSpPr>
        <p:spPr>
          <a:xfrm>
            <a:off x="551533" y="61088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Brand perceptual map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2" name="Google Shape;322;p25"/>
          <p:cNvCxnSpPr/>
          <p:nvPr/>
        </p:nvCxnSpPr>
        <p:spPr>
          <a:xfrm rot="10800000">
            <a:off x="0" y="5929923"/>
            <a:ext cx="121920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3" name="Google Shape;323;p25"/>
          <p:cNvSpPr/>
          <p:nvPr/>
        </p:nvSpPr>
        <p:spPr>
          <a:xfrm>
            <a:off x="7077473" y="4323310"/>
            <a:ext cx="2011680" cy="640080"/>
          </a:xfrm>
          <a:prstGeom prst="rect">
            <a:avLst/>
          </a:prstGeom>
          <a:solidFill>
            <a:srgbClr val="262626"/>
          </a:solidFill>
          <a:ln cap="flat" cmpd="sng" w="317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</a:t>
            </a:r>
            <a:endParaRPr/>
          </a:p>
        </p:txBody>
      </p:sp>
      <p:sp>
        <p:nvSpPr>
          <p:cNvPr id="324" name="Google Shape;324;p25"/>
          <p:cNvSpPr/>
          <p:nvPr/>
        </p:nvSpPr>
        <p:spPr>
          <a:xfrm>
            <a:off x="9097461" y="4323309"/>
            <a:ext cx="2011680" cy="640080"/>
          </a:xfrm>
          <a:prstGeom prst="rect">
            <a:avLst/>
          </a:prstGeom>
          <a:solidFill>
            <a:srgbClr val="262626"/>
          </a:solidFill>
          <a:ln cap="flat" cmpd="sng" w="317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WHEN/WHERE</a:t>
            </a:r>
            <a:endParaRPr/>
          </a:p>
        </p:txBody>
      </p:sp>
      <p:sp>
        <p:nvSpPr>
          <p:cNvPr id="325" name="Google Shape;325;p25"/>
          <p:cNvSpPr/>
          <p:nvPr/>
        </p:nvSpPr>
        <p:spPr>
          <a:xfrm>
            <a:off x="5057485" y="4323309"/>
            <a:ext cx="2011680" cy="640080"/>
          </a:xfrm>
          <a:prstGeom prst="rect">
            <a:avLst/>
          </a:prstGeom>
          <a:solidFill>
            <a:srgbClr val="262626"/>
          </a:solidFill>
          <a:ln cap="flat" cmpd="sng" w="317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</a:t>
            </a:r>
            <a:endParaRPr/>
          </a:p>
        </p:txBody>
      </p:sp>
      <p:sp>
        <p:nvSpPr>
          <p:cNvPr id="326" name="Google Shape;326;p25"/>
          <p:cNvSpPr/>
          <p:nvPr/>
        </p:nvSpPr>
        <p:spPr>
          <a:xfrm>
            <a:off x="3037497" y="4327573"/>
            <a:ext cx="2011680" cy="640080"/>
          </a:xfrm>
          <a:prstGeom prst="rect">
            <a:avLst/>
          </a:prstGeom>
          <a:solidFill>
            <a:srgbClr val="262626"/>
          </a:solidFill>
          <a:ln cap="flat" cmpd="sng" w="317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WHO</a:t>
            </a:r>
            <a:endParaRPr/>
          </a:p>
        </p:txBody>
      </p:sp>
      <p:sp>
        <p:nvSpPr>
          <p:cNvPr id="327" name="Google Shape;327;p25"/>
          <p:cNvSpPr/>
          <p:nvPr/>
        </p:nvSpPr>
        <p:spPr>
          <a:xfrm>
            <a:off x="1017509" y="4323308"/>
            <a:ext cx="2011680" cy="640080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WHY</a:t>
            </a:r>
            <a:endParaRPr/>
          </a:p>
        </p:txBody>
      </p:sp>
      <p:cxnSp>
        <p:nvCxnSpPr>
          <p:cNvPr id="328" name="Google Shape;328;p25"/>
          <p:cNvCxnSpPr/>
          <p:nvPr/>
        </p:nvCxnSpPr>
        <p:spPr>
          <a:xfrm>
            <a:off x="3045650" y="1760625"/>
            <a:ext cx="0" cy="1662000"/>
          </a:xfrm>
          <a:prstGeom prst="straightConnector1">
            <a:avLst/>
          </a:prstGeom>
          <a:noFill/>
          <a:ln cap="rnd" cmpd="sng" w="19050">
            <a:solidFill>
              <a:srgbClr val="52566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9" name="Google Shape;329;p25"/>
          <p:cNvCxnSpPr/>
          <p:nvPr/>
        </p:nvCxnSpPr>
        <p:spPr>
          <a:xfrm>
            <a:off x="5050386" y="1760625"/>
            <a:ext cx="0" cy="1662000"/>
          </a:xfrm>
          <a:prstGeom prst="straightConnector1">
            <a:avLst/>
          </a:prstGeom>
          <a:noFill/>
          <a:ln cap="rnd" cmpd="sng" w="19050">
            <a:solidFill>
              <a:srgbClr val="52566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30" name="Google Shape;330;p25"/>
          <p:cNvCxnSpPr/>
          <p:nvPr/>
        </p:nvCxnSpPr>
        <p:spPr>
          <a:xfrm>
            <a:off x="7069717" y="1774444"/>
            <a:ext cx="0" cy="1648200"/>
          </a:xfrm>
          <a:prstGeom prst="straightConnector1">
            <a:avLst/>
          </a:prstGeom>
          <a:noFill/>
          <a:ln cap="rnd" cmpd="sng" w="19050">
            <a:solidFill>
              <a:srgbClr val="52566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31" name="Google Shape;331;p25"/>
          <p:cNvCxnSpPr/>
          <p:nvPr/>
        </p:nvCxnSpPr>
        <p:spPr>
          <a:xfrm>
            <a:off x="9082775" y="1774444"/>
            <a:ext cx="0" cy="1648200"/>
          </a:xfrm>
          <a:prstGeom prst="straightConnector1">
            <a:avLst/>
          </a:prstGeom>
          <a:noFill/>
          <a:ln cap="rnd" cmpd="sng" w="19050">
            <a:solidFill>
              <a:srgbClr val="52566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32" name="Google Shape;332;p25"/>
          <p:cNvSpPr txBox="1"/>
          <p:nvPr/>
        </p:nvSpPr>
        <p:spPr>
          <a:xfrm>
            <a:off x="1201619" y="1885239"/>
            <a:ext cx="1682201" cy="804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Why your organization does what it does as a driver of awareness, consideration, preference and advocacy.</a:t>
            </a:r>
            <a:endParaRPr/>
          </a:p>
        </p:txBody>
      </p:sp>
      <p:sp>
        <p:nvSpPr>
          <p:cNvPr id="333" name="Google Shape;333;p25"/>
          <p:cNvSpPr txBox="1"/>
          <p:nvPr/>
        </p:nvSpPr>
        <p:spPr>
          <a:xfrm>
            <a:off x="3207537" y="1885239"/>
            <a:ext cx="1682201" cy="804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Who your organization does what it does as a driver of awareness, consideration, preference and advocacy.</a:t>
            </a:r>
            <a:endParaRPr/>
          </a:p>
        </p:txBody>
      </p:sp>
      <p:sp>
        <p:nvSpPr>
          <p:cNvPr id="334" name="Google Shape;334;p25"/>
          <p:cNvSpPr txBox="1"/>
          <p:nvPr/>
        </p:nvSpPr>
        <p:spPr>
          <a:xfrm>
            <a:off x="5230720" y="1885239"/>
            <a:ext cx="1682201" cy="804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How your organization does what it does as a driver of awareness, consideration, preference and advocacy.</a:t>
            </a:r>
            <a:endParaRPr/>
          </a:p>
        </p:txBody>
      </p:sp>
      <p:sp>
        <p:nvSpPr>
          <p:cNvPr id="335" name="Google Shape;335;p25"/>
          <p:cNvSpPr txBox="1"/>
          <p:nvPr/>
        </p:nvSpPr>
        <p:spPr>
          <a:xfrm>
            <a:off x="7239915" y="1885239"/>
            <a:ext cx="1682201" cy="804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What your organization does what it does as a driver of awareness, consideration, preference and advocacy.</a:t>
            </a:r>
            <a:endParaRPr/>
          </a:p>
        </p:txBody>
      </p:sp>
      <p:sp>
        <p:nvSpPr>
          <p:cNvPr id="336" name="Google Shape;336;p25"/>
          <p:cNvSpPr txBox="1"/>
          <p:nvPr/>
        </p:nvSpPr>
        <p:spPr>
          <a:xfrm>
            <a:off x="9229965" y="1885239"/>
            <a:ext cx="1830767" cy="804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Where/When your organization does what it does as a driver of awareness, consideration, preference and advocacy.</a:t>
            </a:r>
            <a:endParaRPr/>
          </a:p>
        </p:txBody>
      </p:sp>
      <p:grpSp>
        <p:nvGrpSpPr>
          <p:cNvPr id="337" name="Google Shape;337;p25"/>
          <p:cNvGrpSpPr/>
          <p:nvPr/>
        </p:nvGrpSpPr>
        <p:grpSpPr>
          <a:xfrm>
            <a:off x="1855242" y="5086932"/>
            <a:ext cx="348059" cy="360000"/>
            <a:chOff x="2281151" y="2761528"/>
            <a:chExt cx="1657802" cy="1714678"/>
          </a:xfrm>
        </p:grpSpPr>
        <p:sp>
          <p:nvSpPr>
            <p:cNvPr id="338" name="Google Shape;338;p25"/>
            <p:cNvSpPr/>
            <p:nvPr/>
          </p:nvSpPr>
          <p:spPr>
            <a:xfrm>
              <a:off x="2281151" y="3555835"/>
              <a:ext cx="1657802" cy="920371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3"/>
                    <a:pt x="566119" y="1473675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79"/>
                    <a:pt x="2382832" y="1558422"/>
                    <a:pt x="2459767" y="1558422"/>
                  </a:cubicBezTo>
                  <a:cubicBezTo>
                    <a:pt x="2560422" y="1558422"/>
                    <a:pt x="2660499" y="1514744"/>
                    <a:pt x="2729051" y="1430578"/>
                  </a:cubicBezTo>
                  <a:cubicBezTo>
                    <a:pt x="2850240" y="1281909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689"/>
                  </a:lnTo>
                  <a:cubicBezTo>
                    <a:pt x="-20747" y="1056591"/>
                    <a:pt x="-43019" y="1275253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2281151" y="2761528"/>
              <a:ext cx="1657802" cy="920374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6"/>
                    <a:pt x="566119" y="1473674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82"/>
                    <a:pt x="2382832" y="1558422"/>
                    <a:pt x="2459767" y="1558422"/>
                  </a:cubicBezTo>
                  <a:cubicBezTo>
                    <a:pt x="2560422" y="1558422"/>
                    <a:pt x="2660499" y="1514746"/>
                    <a:pt x="2729051" y="1430578"/>
                  </a:cubicBezTo>
                  <a:cubicBezTo>
                    <a:pt x="2850240" y="1281912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400"/>
                  </a:lnTo>
                  <a:cubicBezTo>
                    <a:pt x="-20747" y="1056591"/>
                    <a:pt x="-43019" y="1275256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40" name="Google Shape;340;p25"/>
          <p:cNvGrpSpPr/>
          <p:nvPr/>
        </p:nvGrpSpPr>
        <p:grpSpPr>
          <a:xfrm>
            <a:off x="3888054" y="5086932"/>
            <a:ext cx="348059" cy="360000"/>
            <a:chOff x="2281151" y="2761528"/>
            <a:chExt cx="1657802" cy="1714678"/>
          </a:xfrm>
        </p:grpSpPr>
        <p:sp>
          <p:nvSpPr>
            <p:cNvPr id="341" name="Google Shape;341;p25"/>
            <p:cNvSpPr/>
            <p:nvPr/>
          </p:nvSpPr>
          <p:spPr>
            <a:xfrm>
              <a:off x="2281151" y="3555835"/>
              <a:ext cx="1657802" cy="920371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3"/>
                    <a:pt x="566119" y="1473675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79"/>
                    <a:pt x="2382832" y="1558422"/>
                    <a:pt x="2459767" y="1558422"/>
                  </a:cubicBezTo>
                  <a:cubicBezTo>
                    <a:pt x="2560422" y="1558422"/>
                    <a:pt x="2660499" y="1514744"/>
                    <a:pt x="2729051" y="1430578"/>
                  </a:cubicBezTo>
                  <a:cubicBezTo>
                    <a:pt x="2850240" y="1281909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689"/>
                  </a:lnTo>
                  <a:cubicBezTo>
                    <a:pt x="-20747" y="1056591"/>
                    <a:pt x="-43019" y="1275253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2281151" y="2761528"/>
              <a:ext cx="1657802" cy="920374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6"/>
                    <a:pt x="566119" y="1473674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82"/>
                    <a:pt x="2382832" y="1558422"/>
                    <a:pt x="2459767" y="1558422"/>
                  </a:cubicBezTo>
                  <a:cubicBezTo>
                    <a:pt x="2560422" y="1558422"/>
                    <a:pt x="2660499" y="1514746"/>
                    <a:pt x="2729051" y="1430578"/>
                  </a:cubicBezTo>
                  <a:cubicBezTo>
                    <a:pt x="2850240" y="1281912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400"/>
                  </a:lnTo>
                  <a:cubicBezTo>
                    <a:pt x="-20747" y="1056591"/>
                    <a:pt x="-43019" y="1275256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43" name="Google Shape;343;p25"/>
          <p:cNvGrpSpPr/>
          <p:nvPr/>
        </p:nvGrpSpPr>
        <p:grpSpPr>
          <a:xfrm>
            <a:off x="5908639" y="5086932"/>
            <a:ext cx="348059" cy="360000"/>
            <a:chOff x="2281151" y="2761528"/>
            <a:chExt cx="1657802" cy="1714678"/>
          </a:xfrm>
        </p:grpSpPr>
        <p:sp>
          <p:nvSpPr>
            <p:cNvPr id="344" name="Google Shape;344;p25"/>
            <p:cNvSpPr/>
            <p:nvPr/>
          </p:nvSpPr>
          <p:spPr>
            <a:xfrm>
              <a:off x="2281151" y="3555835"/>
              <a:ext cx="1657802" cy="920371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3"/>
                    <a:pt x="566119" y="1473675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79"/>
                    <a:pt x="2382832" y="1558422"/>
                    <a:pt x="2459767" y="1558422"/>
                  </a:cubicBezTo>
                  <a:cubicBezTo>
                    <a:pt x="2560422" y="1558422"/>
                    <a:pt x="2660499" y="1514744"/>
                    <a:pt x="2729051" y="1430578"/>
                  </a:cubicBezTo>
                  <a:cubicBezTo>
                    <a:pt x="2850240" y="1281909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689"/>
                  </a:lnTo>
                  <a:cubicBezTo>
                    <a:pt x="-20747" y="1056591"/>
                    <a:pt x="-43019" y="1275253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2281151" y="2761528"/>
              <a:ext cx="1657802" cy="920374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6"/>
                    <a:pt x="566119" y="1473674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82"/>
                    <a:pt x="2382832" y="1558422"/>
                    <a:pt x="2459767" y="1558422"/>
                  </a:cubicBezTo>
                  <a:cubicBezTo>
                    <a:pt x="2560422" y="1558422"/>
                    <a:pt x="2660499" y="1514746"/>
                    <a:pt x="2729051" y="1430578"/>
                  </a:cubicBezTo>
                  <a:cubicBezTo>
                    <a:pt x="2850240" y="1281912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400"/>
                  </a:lnTo>
                  <a:cubicBezTo>
                    <a:pt x="-20747" y="1056591"/>
                    <a:pt x="-43019" y="1275256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46" name="Google Shape;346;p25"/>
          <p:cNvGrpSpPr/>
          <p:nvPr/>
        </p:nvGrpSpPr>
        <p:grpSpPr>
          <a:xfrm>
            <a:off x="7929224" y="5086932"/>
            <a:ext cx="348059" cy="360000"/>
            <a:chOff x="2281151" y="2761528"/>
            <a:chExt cx="1657802" cy="1714678"/>
          </a:xfrm>
        </p:grpSpPr>
        <p:sp>
          <p:nvSpPr>
            <p:cNvPr id="347" name="Google Shape;347;p25"/>
            <p:cNvSpPr/>
            <p:nvPr/>
          </p:nvSpPr>
          <p:spPr>
            <a:xfrm>
              <a:off x="2281151" y="3555835"/>
              <a:ext cx="1657802" cy="920371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3"/>
                    <a:pt x="566119" y="1473675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79"/>
                    <a:pt x="2382832" y="1558422"/>
                    <a:pt x="2459767" y="1558422"/>
                  </a:cubicBezTo>
                  <a:cubicBezTo>
                    <a:pt x="2560422" y="1558422"/>
                    <a:pt x="2660499" y="1514744"/>
                    <a:pt x="2729051" y="1430578"/>
                  </a:cubicBezTo>
                  <a:cubicBezTo>
                    <a:pt x="2850240" y="1281909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689"/>
                  </a:lnTo>
                  <a:cubicBezTo>
                    <a:pt x="-20747" y="1056591"/>
                    <a:pt x="-43019" y="1275253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281151" y="2761528"/>
              <a:ext cx="1657802" cy="920374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6"/>
                    <a:pt x="566119" y="1473674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82"/>
                    <a:pt x="2382832" y="1558422"/>
                    <a:pt x="2459767" y="1558422"/>
                  </a:cubicBezTo>
                  <a:cubicBezTo>
                    <a:pt x="2560422" y="1558422"/>
                    <a:pt x="2660499" y="1514746"/>
                    <a:pt x="2729051" y="1430578"/>
                  </a:cubicBezTo>
                  <a:cubicBezTo>
                    <a:pt x="2850240" y="1281912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400"/>
                  </a:lnTo>
                  <a:cubicBezTo>
                    <a:pt x="-20747" y="1056591"/>
                    <a:pt x="-43019" y="1275256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49" name="Google Shape;349;p25"/>
          <p:cNvGrpSpPr/>
          <p:nvPr/>
        </p:nvGrpSpPr>
        <p:grpSpPr>
          <a:xfrm>
            <a:off x="9971320" y="5086932"/>
            <a:ext cx="348059" cy="360000"/>
            <a:chOff x="2281151" y="2761528"/>
            <a:chExt cx="1657802" cy="1714678"/>
          </a:xfrm>
        </p:grpSpPr>
        <p:sp>
          <p:nvSpPr>
            <p:cNvPr id="350" name="Google Shape;350;p25"/>
            <p:cNvSpPr/>
            <p:nvPr/>
          </p:nvSpPr>
          <p:spPr>
            <a:xfrm>
              <a:off x="2281151" y="3555835"/>
              <a:ext cx="1657802" cy="920371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3"/>
                    <a:pt x="566119" y="1473675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79"/>
                    <a:pt x="2382832" y="1558422"/>
                    <a:pt x="2459767" y="1558422"/>
                  </a:cubicBezTo>
                  <a:cubicBezTo>
                    <a:pt x="2560422" y="1558422"/>
                    <a:pt x="2660499" y="1514744"/>
                    <a:pt x="2729051" y="1430578"/>
                  </a:cubicBezTo>
                  <a:cubicBezTo>
                    <a:pt x="2850240" y="1281909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689"/>
                  </a:lnTo>
                  <a:cubicBezTo>
                    <a:pt x="-20747" y="1056591"/>
                    <a:pt x="-43019" y="1275253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281151" y="2761528"/>
              <a:ext cx="1657802" cy="920374"/>
            </a:xfrm>
            <a:custGeom>
              <a:rect b="b" l="l" r="r" t="t"/>
              <a:pathLst>
                <a:path extrusionOk="0" h="1558421" w="2807077">
                  <a:moveTo>
                    <a:pt x="347165" y="1551769"/>
                  </a:moveTo>
                  <a:cubicBezTo>
                    <a:pt x="424103" y="1551769"/>
                    <a:pt x="501908" y="1526316"/>
                    <a:pt x="566119" y="1473674"/>
                  </a:cubicBezTo>
                  <a:lnTo>
                    <a:pt x="1399418" y="794830"/>
                  </a:lnTo>
                  <a:lnTo>
                    <a:pt x="2240812" y="1480327"/>
                  </a:lnTo>
                  <a:cubicBezTo>
                    <a:pt x="2305316" y="1532682"/>
                    <a:pt x="2382832" y="1558422"/>
                    <a:pt x="2459767" y="1558422"/>
                  </a:cubicBezTo>
                  <a:cubicBezTo>
                    <a:pt x="2560422" y="1558422"/>
                    <a:pt x="2660499" y="1514746"/>
                    <a:pt x="2729051" y="1430578"/>
                  </a:cubicBezTo>
                  <a:cubicBezTo>
                    <a:pt x="2850240" y="1281912"/>
                    <a:pt x="2827682" y="1063244"/>
                    <a:pt x="2679302" y="942342"/>
                  </a:cubicBezTo>
                  <a:lnTo>
                    <a:pt x="1618661" y="78095"/>
                  </a:lnTo>
                  <a:cubicBezTo>
                    <a:pt x="1491107" y="-26032"/>
                    <a:pt x="1307729" y="-26032"/>
                    <a:pt x="1180175" y="78095"/>
                  </a:cubicBezTo>
                  <a:lnTo>
                    <a:pt x="127922" y="935400"/>
                  </a:lnTo>
                  <a:cubicBezTo>
                    <a:pt x="-20747" y="1056591"/>
                    <a:pt x="-43019" y="1275256"/>
                    <a:pt x="77883" y="1423925"/>
                  </a:cubicBezTo>
                  <a:cubicBezTo>
                    <a:pt x="146722" y="1508094"/>
                    <a:pt x="246510" y="1551769"/>
                    <a:pt x="347165" y="155176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52" name="Google Shape;352;p25"/>
          <p:cNvSpPr txBox="1"/>
          <p:nvPr/>
        </p:nvSpPr>
        <p:spPr>
          <a:xfrm>
            <a:off x="1702916" y="3756796"/>
            <a:ext cx="73642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PURPOSE</a:t>
            </a:r>
            <a:endParaRPr b="1" sz="12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1062102" y="3505256"/>
            <a:ext cx="1920240" cy="64008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25"/>
          <p:cNvSpPr txBox="1"/>
          <p:nvPr/>
        </p:nvSpPr>
        <p:spPr>
          <a:xfrm>
            <a:off x="3730331" y="3756796"/>
            <a:ext cx="6174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VALUES</a:t>
            </a:r>
            <a:endParaRPr b="1" sz="12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3081071" y="3505256"/>
            <a:ext cx="1920240" cy="64008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5693066" y="3756796"/>
            <a:ext cx="742832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PROCESS</a:t>
            </a:r>
            <a:endParaRPr b="1" sz="12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25"/>
          <p:cNvSpPr/>
          <p:nvPr/>
        </p:nvSpPr>
        <p:spPr>
          <a:xfrm>
            <a:off x="5093165" y="3508771"/>
            <a:ext cx="1920240" cy="64008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25"/>
          <p:cNvSpPr txBox="1"/>
          <p:nvPr/>
        </p:nvSpPr>
        <p:spPr>
          <a:xfrm>
            <a:off x="7307591" y="3756796"/>
            <a:ext cx="1529265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PRODUCT/SERVICE</a:t>
            </a:r>
            <a:endParaRPr b="1" sz="12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7112653" y="3506227"/>
            <a:ext cx="1920240" cy="64008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25"/>
          <p:cNvSpPr txBox="1"/>
          <p:nvPr/>
        </p:nvSpPr>
        <p:spPr>
          <a:xfrm>
            <a:off x="9376786" y="3756796"/>
            <a:ext cx="1429559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INFRASTRUCTURE</a:t>
            </a:r>
            <a:endParaRPr b="1" sz="12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9134417" y="3508771"/>
            <a:ext cx="1920240" cy="64008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1653584" y="5552758"/>
            <a:ext cx="756000" cy="756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98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Questions outline" id="363" name="Google Shape;3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830" y="5699464"/>
            <a:ext cx="460917" cy="46091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5"/>
          <p:cNvSpPr/>
          <p:nvPr/>
        </p:nvSpPr>
        <p:spPr>
          <a:xfrm>
            <a:off x="3684085" y="5566211"/>
            <a:ext cx="756000" cy="756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98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Users outline" id="365" name="Google Shape;36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3143" y="5689273"/>
            <a:ext cx="481298" cy="48129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5"/>
          <p:cNvSpPr/>
          <p:nvPr/>
        </p:nvSpPr>
        <p:spPr>
          <a:xfrm>
            <a:off x="9767350" y="5551923"/>
            <a:ext cx="756000" cy="756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98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Barn outline" id="367" name="Google Shape;36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04699" y="5658324"/>
            <a:ext cx="481298" cy="481298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5"/>
          <p:cNvSpPr/>
          <p:nvPr/>
        </p:nvSpPr>
        <p:spPr>
          <a:xfrm>
            <a:off x="7734563" y="5552758"/>
            <a:ext cx="756000" cy="756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98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Inventory outline" id="369" name="Google Shape;36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84372" y="5689273"/>
            <a:ext cx="481298" cy="48129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5"/>
          <p:cNvSpPr/>
          <p:nvPr/>
        </p:nvSpPr>
        <p:spPr>
          <a:xfrm>
            <a:off x="5718000" y="5566211"/>
            <a:ext cx="756000" cy="756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98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Blueprint outline" id="371" name="Google Shape;371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55466" y="5691855"/>
            <a:ext cx="481298" cy="48129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5"/>
          <p:cNvSpPr txBox="1"/>
          <p:nvPr>
            <p:ph type="title"/>
          </p:nvPr>
        </p:nvSpPr>
        <p:spPr>
          <a:xfrm>
            <a:off x="551533" y="61088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</a:t>
            </a:r>
            <a:r>
              <a:rPr lang="en-US"/>
              <a:t>rand positioning model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"/>
          <p:cNvSpPr/>
          <p:nvPr/>
        </p:nvSpPr>
        <p:spPr>
          <a:xfrm>
            <a:off x="-94250" y="2657393"/>
            <a:ext cx="12541932" cy="1430990"/>
          </a:xfrm>
          <a:custGeom>
            <a:rect b="b" l="l" r="r" t="t"/>
            <a:pathLst>
              <a:path extrusionOk="0" h="1389311" w="12176633">
                <a:moveTo>
                  <a:pt x="0" y="1126613"/>
                </a:moveTo>
                <a:cubicBezTo>
                  <a:pt x="468045" y="497320"/>
                  <a:pt x="1789416" y="-516397"/>
                  <a:pt x="3330539" y="463073"/>
                </a:cubicBezTo>
                <a:cubicBezTo>
                  <a:pt x="5256944" y="1687410"/>
                  <a:pt x="6661079" y="1490489"/>
                  <a:pt x="7756989" y="578658"/>
                </a:cubicBezTo>
                <a:cubicBezTo>
                  <a:pt x="8852899" y="-333174"/>
                  <a:pt x="10638034" y="-67758"/>
                  <a:pt x="11455685" y="685680"/>
                </a:cubicBezTo>
                <a:cubicBezTo>
                  <a:pt x="12109807" y="1288431"/>
                  <a:pt x="12204843" y="1404871"/>
                  <a:pt x="12170596" y="1387748"/>
                </a:cubicBezTo>
              </a:path>
            </a:pathLst>
          </a:custGeom>
          <a:noFill/>
          <a:ln cap="flat" cmpd="sng" w="19050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26"/>
          <p:cNvSpPr txBox="1"/>
          <p:nvPr/>
        </p:nvSpPr>
        <p:spPr>
          <a:xfrm>
            <a:off x="626430" y="4016517"/>
            <a:ext cx="15153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Understand all stakeholders needs and desires</a:t>
            </a:r>
            <a:endParaRPr/>
          </a:p>
        </p:txBody>
      </p:sp>
      <p:sp>
        <p:nvSpPr>
          <p:cNvPr id="379" name="Google Shape;379;p26"/>
          <p:cNvSpPr/>
          <p:nvPr/>
        </p:nvSpPr>
        <p:spPr>
          <a:xfrm>
            <a:off x="959221" y="2380316"/>
            <a:ext cx="849900" cy="84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380" name="Google Shape;380;p26"/>
          <p:cNvSpPr/>
          <p:nvPr/>
        </p:nvSpPr>
        <p:spPr>
          <a:xfrm>
            <a:off x="2787215" y="2612375"/>
            <a:ext cx="849900" cy="8499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381" name="Google Shape;381;p26"/>
          <p:cNvSpPr/>
          <p:nvPr/>
        </p:nvSpPr>
        <p:spPr>
          <a:xfrm>
            <a:off x="4615209" y="3410671"/>
            <a:ext cx="849900" cy="8499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382" name="Google Shape;382;p26"/>
          <p:cNvSpPr/>
          <p:nvPr/>
        </p:nvSpPr>
        <p:spPr>
          <a:xfrm>
            <a:off x="6443202" y="3229916"/>
            <a:ext cx="849900" cy="8499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383" name="Google Shape;383;p26"/>
          <p:cNvSpPr/>
          <p:nvPr/>
        </p:nvSpPr>
        <p:spPr>
          <a:xfrm>
            <a:off x="8271196" y="2265257"/>
            <a:ext cx="849900" cy="8499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sp>
        <p:nvSpPr>
          <p:cNvPr id="384" name="Google Shape;384;p26"/>
          <p:cNvSpPr/>
          <p:nvPr/>
        </p:nvSpPr>
        <p:spPr>
          <a:xfrm>
            <a:off x="10099190" y="2525510"/>
            <a:ext cx="849900" cy="84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/>
          </a:p>
        </p:txBody>
      </p:sp>
      <p:sp>
        <p:nvSpPr>
          <p:cNvPr id="385" name="Google Shape;385;p26"/>
          <p:cNvSpPr txBox="1"/>
          <p:nvPr/>
        </p:nvSpPr>
        <p:spPr>
          <a:xfrm>
            <a:off x="2372184" y="4681635"/>
            <a:ext cx="1680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Opportunity modelling</a:t>
            </a:r>
            <a:endParaRPr/>
          </a:p>
        </p:txBody>
      </p:sp>
      <p:sp>
        <p:nvSpPr>
          <p:cNvPr id="386" name="Google Shape;386;p26"/>
          <p:cNvSpPr txBox="1"/>
          <p:nvPr/>
        </p:nvSpPr>
        <p:spPr>
          <a:xfrm>
            <a:off x="4282494" y="5475419"/>
            <a:ext cx="1515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Brand platform</a:t>
            </a:r>
            <a:endParaRPr/>
          </a:p>
        </p:txBody>
      </p:sp>
      <p:sp>
        <p:nvSpPr>
          <p:cNvPr id="387" name="Google Shape;387;p26"/>
          <p:cNvSpPr txBox="1"/>
          <p:nvPr/>
        </p:nvSpPr>
        <p:spPr>
          <a:xfrm>
            <a:off x="6110512" y="4801635"/>
            <a:ext cx="1515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Brand identity</a:t>
            </a:r>
            <a:endParaRPr/>
          </a:p>
        </p:txBody>
      </p:sp>
      <p:sp>
        <p:nvSpPr>
          <p:cNvPr id="388" name="Google Shape;388;p26"/>
          <p:cNvSpPr txBox="1"/>
          <p:nvPr/>
        </p:nvSpPr>
        <p:spPr>
          <a:xfrm>
            <a:off x="8064350" y="3859625"/>
            <a:ext cx="12636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Brand architecture</a:t>
            </a:r>
            <a:endParaRPr/>
          </a:p>
        </p:txBody>
      </p:sp>
      <p:sp>
        <p:nvSpPr>
          <p:cNvPr id="389" name="Google Shape;389;p26"/>
          <p:cNvSpPr txBox="1"/>
          <p:nvPr/>
        </p:nvSpPr>
        <p:spPr>
          <a:xfrm>
            <a:off x="9620933" y="4397688"/>
            <a:ext cx="18063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Continuous evaluation &amp; development</a:t>
            </a:r>
            <a:endParaRPr/>
          </a:p>
        </p:txBody>
      </p:sp>
      <p:sp>
        <p:nvSpPr>
          <p:cNvPr id="390" name="Google Shape;390;p26"/>
          <p:cNvSpPr/>
          <p:nvPr/>
        </p:nvSpPr>
        <p:spPr>
          <a:xfrm>
            <a:off x="523404" y="-979725"/>
            <a:ext cx="2033392" cy="2033392"/>
          </a:xfrm>
          <a:prstGeom prst="donut">
            <a:avLst>
              <a:gd fmla="val 12914" name="adj"/>
            </a:avLst>
          </a:prstGeom>
          <a:gradFill>
            <a:gsLst>
              <a:gs pos="0">
                <a:srgbClr val="EEEEEE">
                  <a:alpha val="40784"/>
                </a:srgbClr>
              </a:gs>
              <a:gs pos="2000">
                <a:srgbClr val="EEEEEE">
                  <a:alpha val="40784"/>
                </a:srgbClr>
              </a:gs>
              <a:gs pos="100000">
                <a:srgbClr val="7F7F7F">
                  <a:alpha val="0"/>
                </a:srgbClr>
              </a:gs>
            </a:gsLst>
            <a:lin ang="2700000" scaled="0"/>
          </a:gradFill>
          <a:ln>
            <a:noFill/>
          </a:ln>
          <a:effectLst>
            <a:outerShdw blurRad="1270000" rotWithShape="0" algn="tl" dir="2700000" dist="825500">
              <a:srgbClr val="000000">
                <a:alpha val="40000"/>
              </a:srgbClr>
            </a:outerShdw>
          </a:effectLst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26"/>
          <p:cNvSpPr txBox="1"/>
          <p:nvPr>
            <p:ph type="title"/>
          </p:nvPr>
        </p:nvSpPr>
        <p:spPr>
          <a:xfrm>
            <a:off x="551533" y="61088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Brand positioning process</a:t>
            </a:r>
            <a:endParaRPr/>
          </a:p>
        </p:txBody>
      </p:sp>
      <p:cxnSp>
        <p:nvCxnSpPr>
          <p:cNvPr id="392" name="Google Shape;392;p26"/>
          <p:cNvCxnSpPr>
            <a:stCxn id="379" idx="4"/>
            <a:endCxn id="378" idx="0"/>
          </p:cNvCxnSpPr>
          <p:nvPr/>
        </p:nvCxnSpPr>
        <p:spPr>
          <a:xfrm>
            <a:off x="1384171" y="3230216"/>
            <a:ext cx="0" cy="78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26"/>
          <p:cNvCxnSpPr>
            <a:stCxn id="380" idx="4"/>
            <a:endCxn id="385" idx="0"/>
          </p:cNvCxnSpPr>
          <p:nvPr/>
        </p:nvCxnSpPr>
        <p:spPr>
          <a:xfrm>
            <a:off x="3212165" y="3462275"/>
            <a:ext cx="0" cy="12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26"/>
          <p:cNvCxnSpPr>
            <a:stCxn id="381" idx="4"/>
            <a:endCxn id="386" idx="0"/>
          </p:cNvCxnSpPr>
          <p:nvPr/>
        </p:nvCxnSpPr>
        <p:spPr>
          <a:xfrm>
            <a:off x="5040159" y="4260571"/>
            <a:ext cx="0" cy="12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26"/>
          <p:cNvCxnSpPr>
            <a:stCxn id="382" idx="4"/>
            <a:endCxn id="387" idx="0"/>
          </p:cNvCxnSpPr>
          <p:nvPr/>
        </p:nvCxnSpPr>
        <p:spPr>
          <a:xfrm>
            <a:off x="6868152" y="4079816"/>
            <a:ext cx="0" cy="72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26"/>
          <p:cNvCxnSpPr>
            <a:stCxn id="383" idx="4"/>
            <a:endCxn id="388" idx="0"/>
          </p:cNvCxnSpPr>
          <p:nvPr/>
        </p:nvCxnSpPr>
        <p:spPr>
          <a:xfrm>
            <a:off x="8696146" y="3115157"/>
            <a:ext cx="0" cy="74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26"/>
          <p:cNvCxnSpPr>
            <a:stCxn id="384" idx="4"/>
            <a:endCxn id="389" idx="0"/>
          </p:cNvCxnSpPr>
          <p:nvPr/>
        </p:nvCxnSpPr>
        <p:spPr>
          <a:xfrm>
            <a:off x="10524140" y="3375410"/>
            <a:ext cx="0" cy="102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